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711" r:id="rId4"/>
  </p:sldMasterIdLst>
  <p:sldIdLst>
    <p:sldId id="321" r:id="rId5"/>
    <p:sldId id="322" r:id="rId6"/>
    <p:sldId id="42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397" r:id="rId16"/>
    <p:sldId id="423" r:id="rId17"/>
    <p:sldId id="31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0000FF"/>
    <a:srgbClr val="3366FF"/>
    <a:srgbClr val="009999"/>
    <a:srgbClr val="99CCFF"/>
    <a:srgbClr val="CC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32F52EC-D41F-4906-B921-1385DE329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3125-47B5-4262-850F-8286BE55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7C6B-D003-4FC7-895B-061F60ED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85B68-DEBF-4202-9EA3-FE015777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32D6-9E8A-40E7-9933-BC10CF6F0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5804-4C40-4EC3-990A-FF700DA6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2DE8-7D97-4C65-A62A-4BA63F3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8B58-E02B-4F32-A9B9-86AE3DC4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473-5160-4B82-81CF-7BD6C827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CBB0-5FEB-4DC9-930D-4F4521A6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8021-452E-4B51-B02E-12F28E301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6C9F-81AF-4FF9-8D5B-26027800F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9066-B019-4159-A153-4FAD6DC2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0C09-6FC0-41B2-83B2-1C7A0567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07F-D80C-425E-B750-318438D3B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17B9A5-7613-40D1-9165-CC9E390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1017-7611-423B-95A5-152C03F6B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BBD9-AE7D-4D44-B5A5-FFD39AEA8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D95-490B-4767-AC94-8EDE1208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4158-BB78-4D18-B1B7-5644A69E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B2A-13FF-41F8-86A1-688C8930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9BE4-55BA-47B0-A593-6EEBEC7D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90D-D351-42A2-BB84-05EA6B9E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243-D21D-4335-9EAA-89F8CB899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083-2A68-4782-A864-5852EB188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C773-2AA1-478B-B068-0D3D11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DE3C-97D6-4F82-B85D-48FFA1B4E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5903E-7EDA-4B84-A688-E5A264A9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EFBA-2B8B-4E82-AEF9-FF3BB293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5D27-75B2-4980-A3EF-F6FFFAE4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5F0E-E2D1-49D5-A0F6-58098368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738E-CFEE-4B60-A167-9F4F552A0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563F-BA1C-4CE4-89A6-92DD3AA10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06B1-2FCC-4C51-9844-AAA9F4C5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78E8-364D-4813-9B1D-BF433A824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8787-3D54-4486-91A2-C74FE039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88B2-E43F-4A3B-BE0C-D0C9DDA3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C7AE-6C88-4D67-8B57-B6D4B4E8F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45CC-92DE-4310-BD04-F3EE664B7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8D1-FEFC-4BE6-A8AA-024710D3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D16D-3B02-4843-B943-C0582945D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1BE-3816-40F3-BE58-37EC7693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2241-30E5-4004-BA18-25BF29FF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F822-CBBE-47E1-A2F2-E926099D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E49075-CAA2-4C57-ADAC-3CA28FC4E9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0450" y="6538913"/>
            <a:ext cx="1181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263" y="6540500"/>
            <a:ext cx="563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95A7FBA-69D5-47B6-9701-A469D3C38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B79DC-5CAE-4136-ADBD-BEB65A80D3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6AFDA47-8670-4157-82C5-119635519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C:\Users\LuChan\Documents\Scoala\Cursuri\RC\0304-roboti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Calcul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Reconfigurabil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S.l.dr.ing</a:t>
            </a:r>
            <a:r>
              <a:rPr lang="en-US" dirty="0" smtClean="0"/>
              <a:t>. Lucian </a:t>
            </a:r>
            <a:r>
              <a:rPr lang="en-US" dirty="0" err="1" smtClean="0"/>
              <a:t>Prodan</a:t>
            </a:r>
            <a:r>
              <a:rPr lang="en-US" dirty="0" smtClean="0"/>
              <a:t> – </a:t>
            </a:r>
            <a:r>
              <a:rPr lang="en-US" smtClean="0"/>
              <a:t>Curs </a:t>
            </a:r>
            <a:r>
              <a:rPr lang="en-US" smtClean="0"/>
              <a:t>7</a:t>
            </a:r>
            <a:endParaRPr lang="en-US" dirty="0"/>
          </a:p>
        </p:txBody>
      </p:sp>
      <p:pic>
        <p:nvPicPr>
          <p:cNvPr id="7" name="Picture 6" descr="u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429264"/>
            <a:ext cx="1133475" cy="1123950"/>
          </a:xfrm>
          <a:prstGeom prst="rect">
            <a:avLst/>
          </a:prstGeom>
        </p:spPr>
      </p:pic>
      <p:pic>
        <p:nvPicPr>
          <p:cNvPr id="9" name="Picture 8" descr="ac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590" y="5429264"/>
            <a:ext cx="1275621" cy="113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52400"/>
            <a:ext cx="6984776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Transceiver Architecture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4077072"/>
            <a:ext cx="8352928" cy="201622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2 moduri de funcționare</a:t>
            </a:r>
            <a:r>
              <a:rPr lang="en-US" sz="2400" dirty="0" smtClean="0"/>
              <a:t>: 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Arial" pitchFamily="34" charset="0"/>
              <a:buChar char="̶"/>
              <a:defRPr/>
            </a:pPr>
            <a:r>
              <a:rPr lang="ro-RO" sz="2400" dirty="0" smtClean="0"/>
              <a:t>active copying – pachete mici de date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Arial" pitchFamily="34" charset="0"/>
              <a:buChar char="̶"/>
              <a:defRPr/>
            </a:pPr>
            <a:r>
              <a:rPr lang="ro-RO" sz="2400" dirty="0" smtClean="0"/>
              <a:t>DMA – segmente masive de date</a:t>
            </a:r>
          </a:p>
        </p:txBody>
      </p:sp>
      <p:pic>
        <p:nvPicPr>
          <p:cNvPr id="6" name="Picture 5" descr="Transce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553200" cy="20383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52400"/>
            <a:ext cx="6984776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HW Generation Flow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99992" y="1772816"/>
            <a:ext cx="3672408" cy="460851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Specificații in XML și document type definition (DTD)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Selecția arhitecturilor este urmată de un proces de mapping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smtClean="0"/>
              <a:t>Finalul este reprezentat de derivarea configurației finale a FPGA</a:t>
            </a:r>
            <a:endParaRPr lang="ro-RO" sz="2400" dirty="0" smtClean="0"/>
          </a:p>
        </p:txBody>
      </p:sp>
      <p:pic>
        <p:nvPicPr>
          <p:cNvPr id="9" name="Picture 8" descr="HW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633292" cy="482453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Concurs iTEC 2009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7224" y="2071678"/>
            <a:ext cx="7858180" cy="45720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Tema: înlocuirea modulului de comandă al robotului CH3R bazat pe microcontroller cu o platformă Altera DE2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3 echipe participante, fiecare cu 4-5 membri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3 zile la dispoziţie</a:t>
            </a:r>
            <a:endParaRPr lang="en-US" sz="2400" dirty="0" smtClean="0"/>
          </a:p>
        </p:txBody>
      </p:sp>
      <p:pic>
        <p:nvPicPr>
          <p:cNvPr id="9" name="0304-robot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857364"/>
            <a:ext cx="6191294" cy="464347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3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Concluzii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785926"/>
            <a:ext cx="3286148" cy="64294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Cursul a început aşa...</a:t>
            </a:r>
          </a:p>
        </p:txBody>
      </p:sp>
      <p:pic>
        <p:nvPicPr>
          <p:cNvPr id="8" name="Picture 7" descr="Proj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5286412" cy="497205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2500306"/>
            <a:ext cx="3143272" cy="64294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Am continuat aşa...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4282" y="3429000"/>
            <a:ext cx="2000264" cy="12144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Acum suntem pe aici...</a:t>
            </a:r>
          </a:p>
        </p:txBody>
      </p:sp>
      <p:sp>
        <p:nvSpPr>
          <p:cNvPr id="11" name="Left Brace 10"/>
          <p:cNvSpPr/>
          <p:nvPr/>
        </p:nvSpPr>
        <p:spPr bwMode="auto">
          <a:xfrm>
            <a:off x="2143108" y="3571876"/>
            <a:ext cx="1071570" cy="107157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4282" y="4857760"/>
            <a:ext cx="3429024" cy="10001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Urmează examenul şi lucrarea de diplomă...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4282" y="5929330"/>
            <a:ext cx="3143272" cy="64294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Şi implementarea ei...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4" y="182562"/>
            <a:ext cx="5045080" cy="2246305"/>
          </a:xfrm>
        </p:spPr>
        <p:txBody>
          <a:bodyPr/>
          <a:lstStyle/>
          <a:p>
            <a:r>
              <a:rPr lang="ro-RO" dirty="0">
                <a:solidFill>
                  <a:schemeClr val="bg2"/>
                </a:solidFill>
              </a:rPr>
              <a:t>Vă </a:t>
            </a:r>
            <a:r>
              <a:rPr lang="ro-RO" dirty="0" smtClean="0">
                <a:solidFill>
                  <a:schemeClr val="bg2"/>
                </a:solidFill>
              </a:rPr>
              <a:t>mulţumesc</a:t>
            </a:r>
            <a:br>
              <a:rPr lang="ro-RO" dirty="0" smtClean="0">
                <a:solidFill>
                  <a:schemeClr val="bg2"/>
                </a:solidFill>
              </a:rPr>
            </a:br>
            <a:r>
              <a:rPr lang="ro-RO" dirty="0" smtClean="0">
                <a:solidFill>
                  <a:schemeClr val="bg2"/>
                </a:solidFill>
              </a:rPr>
              <a:t>şi vă doresc Muuult Succes!</a:t>
            </a:r>
            <a:r>
              <a:rPr lang="ro-RO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285860"/>
            <a:ext cx="5857916" cy="5572140"/>
          </a:xfrm>
        </p:spPr>
        <p:txBody>
          <a:bodyPr/>
          <a:lstStyle/>
          <a:p>
            <a:pPr marL="971550" lvl="1" indent="-457200">
              <a:lnSpc>
                <a:spcPct val="170000"/>
              </a:lnSpc>
              <a:buNone/>
            </a:pPr>
            <a:r>
              <a:rPr lang="en-US" sz="2100" b="1" dirty="0" smtClean="0"/>
              <a:t>ULTIMUL CURS!</a:t>
            </a:r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Despre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examen</a:t>
            </a:r>
            <a:r>
              <a:rPr lang="en-US" sz="2000" b="1" dirty="0" smtClean="0"/>
              <a:t>, etc.</a:t>
            </a:r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100" b="1" dirty="0" smtClean="0"/>
              <a:t>APLICA</a:t>
            </a:r>
            <a:r>
              <a:rPr lang="ro-RO" sz="2100" b="1" dirty="0" smtClean="0"/>
              <a:t>ŢII</a:t>
            </a:r>
            <a:endParaRPr lang="en-US" sz="21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Procesarea imaginilor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Calcul tolerant la defecte</a:t>
            </a:r>
            <a:endParaRPr lang="ro-RO" sz="2000" b="1" dirty="0" smtClean="0">
              <a:solidFill>
                <a:schemeClr val="bg1"/>
              </a:solidFill>
            </a:endParaRPr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300" b="1" dirty="0" smtClean="0"/>
              <a:t>	</a:t>
            </a:r>
            <a:r>
              <a:rPr lang="ro-RO" sz="2000" b="1" dirty="0" smtClean="0"/>
              <a:t>Procesarea în reţea</a:t>
            </a: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Proces</a:t>
            </a:r>
            <a:r>
              <a:rPr lang="ro-RO" sz="2000" b="1" dirty="0" smtClean="0"/>
              <a:t>area DSP</a:t>
            </a: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100" b="1" dirty="0" smtClean="0"/>
              <a:t>CONCLUZII</a:t>
            </a:r>
          </a:p>
          <a:p>
            <a:pPr marL="1371600" lvl="2" indent="-457200">
              <a:lnSpc>
                <a:spcPct val="170000"/>
              </a:lnSpc>
              <a:buNone/>
            </a:pPr>
            <a:endParaRPr lang="en-US" sz="24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endParaRPr lang="ro-RO" sz="23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ro-RO" sz="4500" dirty="0" smtClean="0"/>
              <a:t>Despre ce vorbim </a:t>
            </a:r>
            <a:r>
              <a:rPr lang="en-US" sz="4500" dirty="0" smtClean="0"/>
              <a:t>?</a:t>
            </a:r>
            <a:endParaRPr lang="en-GB" sz="4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0232" y="235743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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28794" y="4071942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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28794" y="5286388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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FPGA Design Flow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19872" y="1844824"/>
            <a:ext cx="5295532" cy="458457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De</a:t>
            </a:r>
            <a:r>
              <a:rPr lang="en-US" sz="2400" dirty="0" smtClean="0"/>
              <a:t>sign Entry: </a:t>
            </a:r>
            <a:r>
              <a:rPr lang="en-US" sz="2400" dirty="0" err="1" smtClean="0"/>
              <a:t>descrierea</a:t>
            </a:r>
            <a:r>
              <a:rPr lang="en-US" sz="2400" dirty="0" smtClean="0"/>
              <a:t> </a:t>
            </a:r>
            <a:r>
              <a:rPr lang="en-US" sz="2400" dirty="0" err="1" smtClean="0"/>
              <a:t>functionala</a:t>
            </a:r>
            <a:r>
              <a:rPr lang="en-US" sz="2400" dirty="0" smtClean="0"/>
              <a:t> cu un </a:t>
            </a:r>
            <a:r>
              <a:rPr lang="en-US" sz="2400" dirty="0" err="1" smtClean="0"/>
              <a:t>limbaj</a:t>
            </a:r>
            <a:r>
              <a:rPr lang="en-US" sz="2400" dirty="0" smtClean="0"/>
              <a:t> HDL </a:t>
            </a:r>
            <a:r>
              <a:rPr lang="en-US" sz="2400" dirty="0" err="1" smtClean="0"/>
              <a:t>sau</a:t>
            </a:r>
            <a:r>
              <a:rPr lang="en-US" sz="2400" dirty="0" smtClean="0"/>
              <a:t> editor FSM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Func</a:t>
            </a:r>
            <a:r>
              <a:rPr lang="en-US" sz="2400" dirty="0" err="1" smtClean="0"/>
              <a:t>tional</a:t>
            </a:r>
            <a:r>
              <a:rPr lang="en-US" sz="2400" dirty="0" smtClean="0"/>
              <a:t> simulation: </a:t>
            </a:r>
            <a:r>
              <a:rPr lang="en-US" sz="2400" dirty="0" err="1" smtClean="0"/>
              <a:t>verificarea</a:t>
            </a:r>
            <a:r>
              <a:rPr lang="en-US" sz="2400" dirty="0" smtClean="0"/>
              <a:t> </a:t>
            </a:r>
            <a:r>
              <a:rPr lang="en-US" sz="2400" dirty="0" err="1" smtClean="0"/>
              <a:t>func</a:t>
            </a:r>
            <a:r>
              <a:rPr lang="ro-RO" sz="2400" dirty="0" smtClean="0"/>
              <a:t>ț</a:t>
            </a:r>
            <a:r>
              <a:rPr lang="en-US" sz="2400" dirty="0" smtClean="0"/>
              <a:t>ion</a:t>
            </a:r>
            <a:r>
              <a:rPr lang="ro-RO" sz="2400" dirty="0" smtClean="0"/>
              <a:t>ă</a:t>
            </a:r>
            <a:r>
              <a:rPr lang="en-US" sz="2400" dirty="0" err="1" smtClean="0"/>
              <a:t>rii</a:t>
            </a:r>
            <a:r>
              <a:rPr lang="en-US" sz="2400" dirty="0" smtClean="0"/>
              <a:t> conform </a:t>
            </a:r>
            <a:r>
              <a:rPr lang="en-US" sz="2400" dirty="0" err="1" smtClean="0"/>
              <a:t>specifica</a:t>
            </a:r>
            <a:r>
              <a:rPr lang="ro-RO" sz="2400" dirty="0" smtClean="0"/>
              <a:t>ţi</a:t>
            </a:r>
            <a:r>
              <a:rPr lang="en-US" sz="2400" dirty="0" err="1" smtClean="0"/>
              <a:t>ilor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Synthesis</a:t>
            </a:r>
            <a:r>
              <a:rPr lang="en-US" sz="2400" dirty="0" smtClean="0"/>
              <a:t>: </a:t>
            </a:r>
            <a:r>
              <a:rPr lang="en-US" sz="2400" dirty="0" err="1" smtClean="0"/>
              <a:t>translatoarea</a:t>
            </a:r>
            <a:r>
              <a:rPr lang="en-US" sz="2400" dirty="0" smtClean="0"/>
              <a:t> </a:t>
            </a:r>
            <a:r>
              <a:rPr lang="en-US" sz="2400" dirty="0" err="1" smtClean="0"/>
              <a:t>func</a:t>
            </a:r>
            <a:r>
              <a:rPr lang="ro-RO" sz="2400" dirty="0" smtClean="0"/>
              <a:t>țiilor în ecuații boole</a:t>
            </a:r>
            <a:r>
              <a:rPr lang="en-US" sz="2400" dirty="0" smtClean="0"/>
              <a:t>-</a:t>
            </a:r>
            <a:r>
              <a:rPr lang="ro-RO" sz="2400" dirty="0" smtClean="0"/>
              <a:t>ene</a:t>
            </a:r>
            <a:r>
              <a:rPr lang="en-US" sz="2400" dirty="0" smtClean="0"/>
              <a:t>. </a:t>
            </a:r>
            <a:r>
              <a:rPr lang="en-US" sz="2400" dirty="0" err="1" smtClean="0"/>
              <a:t>Fisiere</a:t>
            </a:r>
            <a:r>
              <a:rPr lang="en-US" sz="2400" dirty="0" smtClean="0"/>
              <a:t> </a:t>
            </a:r>
            <a:r>
              <a:rPr lang="en-US" sz="2400" dirty="0" err="1" smtClean="0"/>
              <a:t>nelist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Place and Route</a:t>
            </a:r>
            <a:r>
              <a:rPr lang="ro-RO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baza</a:t>
            </a:r>
            <a:r>
              <a:rPr lang="en-US" sz="2400" dirty="0" smtClean="0"/>
              <a:t> </a:t>
            </a:r>
            <a:r>
              <a:rPr lang="en-US" sz="2400" dirty="0" err="1" smtClean="0"/>
              <a:t>netlist-urilor</a:t>
            </a:r>
            <a:r>
              <a:rPr lang="en-US" sz="2400" dirty="0" smtClean="0"/>
              <a:t> se </a:t>
            </a:r>
            <a:r>
              <a:rPr lang="en-US" sz="2400" dirty="0" err="1" smtClean="0"/>
              <a:t>interconecteaz</a:t>
            </a:r>
            <a:r>
              <a:rPr lang="ro-RO" sz="2400" dirty="0" smtClean="0"/>
              <a:t>ă </a:t>
            </a:r>
            <a:r>
              <a:rPr lang="en-US" sz="2400" dirty="0" err="1" smtClean="0"/>
              <a:t>componentele</a:t>
            </a:r>
            <a:r>
              <a:rPr lang="en-US" sz="2400" dirty="0" smtClean="0"/>
              <a:t> </a:t>
            </a:r>
            <a:r>
              <a:rPr lang="ro-RO" sz="2400" dirty="0" smtClean="0"/>
              <a:t>și se obține un bitstream cu configurația FPGA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Design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2657475" cy="4343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52400"/>
            <a:ext cx="7452320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System on a Programmable Chip - SoPC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4869160"/>
            <a:ext cx="8319868" cy="156023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Integrează toate elementele funcționale majore ale unui produs comercial</a:t>
            </a:r>
            <a:r>
              <a:rPr lang="en-US" sz="2400" dirty="0" smtClean="0"/>
              <a:t>: </a:t>
            </a:r>
            <a:r>
              <a:rPr lang="en-US" sz="2400" dirty="0" err="1" smtClean="0"/>
              <a:t>memorie</a:t>
            </a:r>
            <a:r>
              <a:rPr lang="en-US" sz="2400" dirty="0" smtClean="0"/>
              <a:t> </a:t>
            </a:r>
            <a:r>
              <a:rPr lang="en-US" sz="2400" dirty="0" err="1" smtClean="0"/>
              <a:t>procesor</a:t>
            </a:r>
            <a:r>
              <a:rPr lang="en-US" sz="2400" dirty="0" smtClean="0"/>
              <a:t>, </a:t>
            </a:r>
            <a:r>
              <a:rPr lang="en-US" sz="2400" dirty="0" err="1" smtClean="0"/>
              <a:t>periferice</a:t>
            </a:r>
            <a:r>
              <a:rPr lang="en-US" sz="2400" dirty="0" smtClean="0"/>
              <a:t>, </a:t>
            </a:r>
            <a:r>
              <a:rPr lang="en-US" sz="2400" dirty="0" err="1" smtClean="0"/>
              <a:t>interfe</a:t>
            </a:r>
            <a:r>
              <a:rPr lang="ro-RO" sz="2400" dirty="0" smtClean="0"/>
              <a:t>țe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SoPC</a:t>
            </a:r>
            <a:r>
              <a:rPr lang="en-US" sz="2400" dirty="0" smtClean="0"/>
              <a:t>: </a:t>
            </a:r>
            <a:r>
              <a:rPr lang="ro-RO" sz="2400" dirty="0" smtClean="0"/>
              <a:t>structura poate fi modificată de user prin reconfigurare totală sau parțială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O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34150" cy="34194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52400"/>
            <a:ext cx="6984776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Interconectarea la SoPC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95936" y="1772816"/>
            <a:ext cx="4719468" cy="432048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PLB – bus de viteză mare</a:t>
            </a:r>
            <a:r>
              <a:rPr lang="en-US" sz="2400" dirty="0" smtClean="0"/>
              <a:t>; </a:t>
            </a:r>
            <a:r>
              <a:rPr lang="en-US" sz="2400" dirty="0" err="1" smtClean="0"/>
              <a:t>procesor</a:t>
            </a:r>
            <a:r>
              <a:rPr lang="en-US" sz="2400" dirty="0" smtClean="0"/>
              <a:t>-</a:t>
            </a:r>
            <a:r>
              <a:rPr lang="en-US" sz="2400" dirty="0" err="1" smtClean="0"/>
              <a:t>memorie</a:t>
            </a:r>
            <a:r>
              <a:rPr lang="en-US" sz="2400" dirty="0" smtClean="0"/>
              <a:t>-DMA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OPB – bus </a:t>
            </a:r>
            <a:r>
              <a:rPr lang="en-US" sz="2400" dirty="0" err="1" smtClean="0"/>
              <a:t>secundar</a:t>
            </a:r>
            <a:r>
              <a:rPr lang="en-US" sz="2400" dirty="0" smtClean="0"/>
              <a:t> </a:t>
            </a:r>
            <a:r>
              <a:rPr lang="en-US" sz="2400" dirty="0" err="1" smtClean="0"/>
              <a:t>folosit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decuplarea</a:t>
            </a:r>
            <a:r>
              <a:rPr lang="en-US" sz="2400" dirty="0" smtClean="0"/>
              <a:t> </a:t>
            </a:r>
            <a:r>
              <a:rPr lang="en-US" sz="2400" dirty="0" err="1" smtClean="0"/>
              <a:t>perifericelor</a:t>
            </a:r>
            <a:r>
              <a:rPr lang="en-US" sz="2400" dirty="0" smtClean="0"/>
              <a:t> de la PLB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a nu se </a:t>
            </a:r>
            <a:r>
              <a:rPr lang="en-US" sz="2400" dirty="0" err="1" smtClean="0"/>
              <a:t>diminua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performan</a:t>
            </a:r>
            <a:r>
              <a:rPr lang="ro-RO" sz="2400" dirty="0" smtClean="0"/>
              <a:t>ța</a:t>
            </a:r>
            <a:r>
              <a:rPr lang="en-US" sz="2400" dirty="0" smtClean="0"/>
              <a:t>; </a:t>
            </a:r>
            <a:r>
              <a:rPr lang="en-US" sz="2400" dirty="0" err="1" smtClean="0"/>
              <a:t>folosit</a:t>
            </a:r>
            <a:r>
              <a:rPr lang="en-US" sz="2400" dirty="0" smtClean="0"/>
              <a:t> </a:t>
            </a:r>
            <a:r>
              <a:rPr lang="ro-RO" sz="2400" dirty="0" smtClean="0"/>
              <a:t>de porturi, UART, GPIO, timer-e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DCR – folosit pentru accesul la regiștri de stare și configurație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oreConn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17" y="1772816"/>
            <a:ext cx="3810811" cy="381642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5808114"/>
            <a:ext cx="34563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IBM – CoreConnect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52400"/>
            <a:ext cx="6984776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Interconectarea la SoPC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16016" y="1772816"/>
            <a:ext cx="4248472" cy="432048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Asemănător CoreConnect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Folosește canale separate de citire/scriere, permite master-i multipli și suportă split transactions și burst transfers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AHB</a:t>
            </a:r>
            <a:r>
              <a:rPr lang="en-US" sz="2400" dirty="0" smtClean="0"/>
              <a:t> – </a:t>
            </a:r>
            <a:r>
              <a:rPr lang="ro-RO" sz="2400" dirty="0" smtClean="0"/>
              <a:t>Advanced High Speed Bus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APB – Advanced Peripheral Bus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5808114"/>
            <a:ext cx="34563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 – AMBA</a:t>
            </a:r>
          </a:p>
        </p:txBody>
      </p:sp>
      <p:pic>
        <p:nvPicPr>
          <p:cNvPr id="10" name="Picture 9" descr="AM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543425" cy="30765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52400"/>
            <a:ext cx="6984776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Adaptive Multi-Processing on Chip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772816"/>
            <a:ext cx="8640960" cy="460851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Accelerarea software obținută prin Instruction Level Parallelism</a:t>
            </a:r>
            <a:r>
              <a:rPr lang="en-US" sz="2400" dirty="0" smtClean="0"/>
              <a:t>;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prezent</a:t>
            </a:r>
            <a:r>
              <a:rPr lang="en-US" sz="2400" dirty="0" smtClean="0"/>
              <a:t> </a:t>
            </a:r>
            <a:r>
              <a:rPr lang="ro-RO" sz="2400" dirty="0" smtClean="0"/>
              <a:t>rezultate limitate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Paralelizarea posibilă prin 2 paradigme</a:t>
            </a:r>
            <a:r>
              <a:rPr lang="en-US" sz="2400" dirty="0" smtClean="0"/>
              <a:t>: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Arial" pitchFamily="34" charset="0"/>
              <a:buChar char="̶"/>
              <a:defRPr/>
            </a:pPr>
            <a:r>
              <a:rPr lang="ro-RO" sz="2400" dirty="0" smtClean="0"/>
              <a:t>MPI – Message Passing Interface, comunicații prin mesaje, într-o infrastructură de tip rețea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Arial" pitchFamily="34" charset="0"/>
              <a:buChar char="̶"/>
              <a:defRPr/>
            </a:pPr>
            <a:r>
              <a:rPr lang="ro-RO" sz="2400" dirty="0" smtClean="0"/>
              <a:t>SMP – Symmetrical Multi Processing, comunicații prin magistrale, implică memorie partajată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75000"/>
              <a:buFont typeface="Arial" pitchFamily="34" charset="0"/>
              <a:buChar char="̶"/>
              <a:defRPr/>
            </a:pPr>
            <a:r>
              <a:rPr lang="ro-RO" sz="2400" dirty="0" smtClean="0"/>
              <a:t>SMT – Simultaneous Multi Threading (procesor superscalar)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75000"/>
              <a:buFont typeface="Arial" pitchFamily="34" charset="0"/>
              <a:buChar char="̶"/>
              <a:defRPr/>
            </a:pPr>
            <a:r>
              <a:rPr lang="ro-RO" sz="2400" dirty="0" smtClean="0"/>
              <a:t>CMP – Chip Multi Processing (procesor multi-core)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52400"/>
            <a:ext cx="6984776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Adaptive Multiprocessor Architecture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496050" cy="45624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52400"/>
            <a:ext cx="6984776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Chip Network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628800"/>
            <a:ext cx="6048672" cy="452474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56176" y="1772816"/>
            <a:ext cx="2808312" cy="432048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Router-e consumatoare de energie</a:t>
            </a:r>
            <a:r>
              <a:rPr lang="en-US" sz="2400" dirty="0" smtClean="0"/>
              <a:t>: num</a:t>
            </a:r>
            <a:r>
              <a:rPr lang="ro-RO" sz="2400" dirty="0" smtClean="0"/>
              <a:t>ăr limitat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Topologia potrivită este de tip 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În ring sînt necesare doar transceiver-e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king care of business design template">
  <a:themeElements>
    <a:clrScheme name="Taking care of business design template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Taking care of busines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king care of busines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ing care of business design template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 puzzle design template">
  <a:themeElements>
    <a:clrScheme name="Teamwork puzzle design template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Teamwork puzzle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puzzle design template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Presentation71</Template>
  <TotalTime>8015</TotalTime>
  <Words>459</Words>
  <Application>Microsoft Office PowerPoint</Application>
  <PresentationFormat>On-screen Show (4:3)</PresentationFormat>
  <Paragraphs>75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Taking care of business design template</vt:lpstr>
      <vt:lpstr>Plans design template</vt:lpstr>
      <vt:lpstr>Glowing puzzle pieces design template</vt:lpstr>
      <vt:lpstr>Teamwork puzzle design template</vt:lpstr>
      <vt:lpstr>Calcul Reconfigurabil</vt:lpstr>
      <vt:lpstr>Despre ce vorbim ?</vt:lpstr>
      <vt:lpstr>FPGA Design Flow</vt:lpstr>
      <vt:lpstr>System on a Programmable Chip - SoPC</vt:lpstr>
      <vt:lpstr>Interconectarea la SoPC</vt:lpstr>
      <vt:lpstr>Interconectarea la SoPC</vt:lpstr>
      <vt:lpstr>Adaptive Multi-Processing on Chip</vt:lpstr>
      <vt:lpstr>Adaptive Multiprocessor Architecture</vt:lpstr>
      <vt:lpstr>Chip Network</vt:lpstr>
      <vt:lpstr>Transceiver Architecture</vt:lpstr>
      <vt:lpstr>HW Generation Flow</vt:lpstr>
      <vt:lpstr>Concurs iTEC 2009</vt:lpstr>
      <vt:lpstr>Concluzii</vt:lpstr>
      <vt:lpstr>Vă mulţumesc şi vă doresc Muuult Succes! </vt:lpstr>
    </vt:vector>
  </TitlesOfParts>
  <Company>Tibi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7</dc:title>
  <dc:subject>Calcul reconfigurabil</dc:subject>
  <dc:creator>Lucian Prodan</dc:creator>
  <cp:lastModifiedBy>LuChan</cp:lastModifiedBy>
  <cp:revision>355</cp:revision>
  <dcterms:created xsi:type="dcterms:W3CDTF">2003-08-01T10:28:50Z</dcterms:created>
  <dcterms:modified xsi:type="dcterms:W3CDTF">2013-03-28T16:48:45Z</dcterms:modified>
</cp:coreProperties>
</file>