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481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2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Prodan – Curs 6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3143248"/>
            <a:ext cx="2571768" cy="321471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Nevoia de a căuta în documente multilingvistice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Network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643050"/>
            <a:ext cx="5905500" cy="48577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5500702"/>
            <a:ext cx="8858280" cy="107157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Implementarea procesării semantice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Reconfigurarea parţială permite operarea sistemului 24h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Network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438900" cy="39147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DSP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857364"/>
            <a:ext cx="8858280" cy="471490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Exemplu de aplicaţie DSP: răspuns impuls finit (FIR)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Un filtru FIR implementează ecuaţia: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 simplă: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Gockhale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Graham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14612" y="2786058"/>
          <a:ext cx="3323968" cy="1000132"/>
        </p:xfrm>
        <a:graphic>
          <a:graphicData uri="http://schemas.openxmlformats.org/presentationml/2006/ole">
            <p:oleObj spid="_x0000_s2050" name="Equation" r:id="rId3" imgW="1434960" imgH="431640" progId="Equation.3">
              <p:embed/>
            </p:oleObj>
          </a:graphicData>
        </a:graphic>
      </p:graphicFrame>
      <p:pic>
        <p:nvPicPr>
          <p:cNvPr id="9" name="Picture 8" descr="DSP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500570"/>
            <a:ext cx="6915150" cy="180975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720" y="4071942"/>
            <a:ext cx="8858280" cy="78581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 cu pipeline: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  <p:pic>
        <p:nvPicPr>
          <p:cNvPr id="11" name="Picture 10" descr="DSP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29066"/>
            <a:ext cx="3552825" cy="2524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DSP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Gockhale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Graham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DSP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857364"/>
            <a:ext cx="8963025" cy="3800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Beamforming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2000240"/>
            <a:ext cx="8858280" cy="45720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Reprezintă o filtrare spaţială a informaţiilor de la senzori pentru a identifica direcţia unui semnal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Poate amplifica semnale de pe o direcţie faţă de alte semnale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Semnalele identice sînt în fază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Aplicaţii: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Sonar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Radar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Telecomunicaţii wireless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Software radio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Sonar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857364"/>
            <a:ext cx="4357718" cy="471490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10,000 </a:t>
            </a:r>
            <a:r>
              <a:rPr lang="ro-RO" sz="2400" dirty="0" smtClean="0"/>
              <a:t>semnale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Buffer de </a:t>
            </a:r>
            <a:r>
              <a:rPr lang="en-US" sz="2400" dirty="0" smtClean="0"/>
              <a:t>256</a:t>
            </a:r>
            <a:r>
              <a:rPr lang="ro-RO" sz="2400" dirty="0" smtClean="0"/>
              <a:t> de eşantioane pentru istoric, pentru fiecare senzor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400 </a:t>
            </a:r>
            <a:r>
              <a:rPr lang="ro-RO" sz="2400" dirty="0" smtClean="0"/>
              <a:t>de </a:t>
            </a:r>
            <a:r>
              <a:rPr lang="en-US" sz="2400" dirty="0" err="1" smtClean="0"/>
              <a:t>sen</a:t>
            </a:r>
            <a:r>
              <a:rPr lang="ro-RO" sz="2400" dirty="0" smtClean="0"/>
              <a:t>z</a:t>
            </a:r>
            <a:r>
              <a:rPr lang="en-US" sz="2400" dirty="0" smtClean="0"/>
              <a:t>or</a:t>
            </a:r>
            <a:r>
              <a:rPr lang="ro-RO" sz="2400" dirty="0" smtClean="0"/>
              <a:t>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2KHz frecvenţă de eşantionare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16x10</a:t>
            </a:r>
            <a:r>
              <a:rPr lang="ro-RO" sz="2400" baseline="30000" dirty="0" smtClean="0"/>
              <a:t>9</a:t>
            </a:r>
            <a:r>
              <a:rPr lang="ro-RO" sz="2400" dirty="0" smtClean="0"/>
              <a:t> operaţii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 cu FPGA de 6-12 ori mai rapidă decît cele cu DSP</a:t>
            </a:r>
          </a:p>
        </p:txBody>
      </p:sp>
      <p:pic>
        <p:nvPicPr>
          <p:cNvPr id="4" name="Picture 3" descr="DSP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4238625" cy="40957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Gockhale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Graham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Software Radio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3643314"/>
            <a:ext cx="8429684" cy="278608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De la sfârşitul anilor </a:t>
            </a:r>
            <a:r>
              <a:rPr lang="en-US" sz="2000" dirty="0" smtClean="0"/>
              <a:t>’90</a:t>
            </a:r>
            <a:r>
              <a:rPr lang="ro-RO" sz="2000" dirty="0" smtClean="0"/>
              <a:t> una dintre cele mai semnificative aplicaţii DSP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Funcţionalitate modificată prin reconfigurări SW-HW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Multifuncţionalitate: acelaşi dispozitiv pentru Bluetooth şi wireless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Mobilitate: acelaşi dispozitiv în toate reţelele de tele</a:t>
            </a:r>
            <a:r>
              <a:rPr lang="en-US" sz="2000" dirty="0" err="1" smtClean="0"/>
              <a:t>comunica</a:t>
            </a:r>
            <a:r>
              <a:rPr lang="ro-RO" sz="2000" dirty="0" smtClean="0"/>
              <a:t>ț</a:t>
            </a:r>
            <a:r>
              <a:rPr lang="en-US" sz="2000" dirty="0" smtClean="0"/>
              <a:t>ii </a:t>
            </a:r>
            <a:r>
              <a:rPr lang="ro-RO" sz="2000" dirty="0" smtClean="0"/>
              <a:t>mobile</a:t>
            </a:r>
            <a:r>
              <a:rPr lang="en-US" sz="2000" dirty="0" smtClean="0"/>
              <a:t> (</a:t>
            </a:r>
            <a:r>
              <a:rPr lang="en-US" sz="2000" dirty="0" err="1" smtClean="0"/>
              <a:t>inclusiv</a:t>
            </a:r>
            <a:r>
              <a:rPr lang="en-US" sz="2000" dirty="0" smtClean="0"/>
              <a:t> </a:t>
            </a:r>
            <a:r>
              <a:rPr lang="en-US" sz="2000" dirty="0" err="1" smtClean="0"/>
              <a:t>cele</a:t>
            </a:r>
            <a:r>
              <a:rPr lang="en-US" sz="2000" dirty="0" smtClean="0"/>
              <a:t> </a:t>
            </a:r>
            <a:r>
              <a:rPr lang="en-US" sz="2000" dirty="0" err="1" smtClean="0"/>
              <a:t>militare</a:t>
            </a:r>
            <a:r>
              <a:rPr lang="en-US" sz="2000" dirty="0" smtClean="0"/>
              <a:t>)</a:t>
            </a:r>
            <a:endParaRPr lang="ro-RO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Eficiență maximă</a:t>
            </a:r>
            <a:r>
              <a:rPr lang="en-US" sz="2000" dirty="0" smtClean="0"/>
              <a:t>, upgrade </a:t>
            </a:r>
            <a:r>
              <a:rPr lang="ro-RO" sz="2000" dirty="0" smtClean="0"/>
              <a:t>și fabricare facile</a:t>
            </a:r>
            <a:r>
              <a:rPr lang="en-US" sz="2000" dirty="0" smtClean="0"/>
              <a:t>: un </a:t>
            </a:r>
            <a:r>
              <a:rPr lang="en-US" sz="2000" dirty="0" err="1" smtClean="0"/>
              <a:t>singur</a:t>
            </a:r>
            <a:r>
              <a:rPr lang="en-US" sz="2000" dirty="0" smtClean="0"/>
              <a:t> </a:t>
            </a:r>
            <a:r>
              <a:rPr lang="en-US" sz="2000" dirty="0" err="1" smtClean="0"/>
              <a:t>dispozitiv</a:t>
            </a:r>
            <a:r>
              <a:rPr lang="en-US" sz="2000" dirty="0" smtClean="0"/>
              <a:t> </a:t>
            </a:r>
            <a:r>
              <a:rPr lang="ro-RO" sz="2000" dirty="0" smtClean="0"/>
              <a:t>HW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Timpi de reconfigurare mici (</a:t>
            </a:r>
            <a:r>
              <a:rPr lang="en-US" sz="2000" dirty="0" smtClean="0"/>
              <a:t>&lt;</a:t>
            </a:r>
            <a:r>
              <a:rPr lang="ro-RO" sz="2000" dirty="0" smtClean="0"/>
              <a:t>0.2s)</a:t>
            </a:r>
            <a:r>
              <a:rPr lang="en-US" sz="2000" dirty="0" smtClean="0"/>
              <a:t>: </a:t>
            </a:r>
            <a:r>
              <a:rPr lang="en-US" sz="2000" dirty="0" err="1" smtClean="0"/>
              <a:t>fara</a:t>
            </a:r>
            <a:r>
              <a:rPr lang="en-US" sz="2000" dirty="0" smtClean="0"/>
              <a:t> </a:t>
            </a:r>
            <a:r>
              <a:rPr lang="en-US" sz="2000" dirty="0" err="1" smtClean="0"/>
              <a:t>apeluri</a:t>
            </a:r>
            <a:r>
              <a:rPr lang="en-US" sz="2000" dirty="0" smtClean="0"/>
              <a:t> </a:t>
            </a:r>
            <a:r>
              <a:rPr lang="en-US" sz="2000" dirty="0" err="1" smtClean="0"/>
              <a:t>refuzate</a:t>
            </a:r>
            <a:endParaRPr lang="ro-RO" sz="2000" dirty="0" smtClean="0"/>
          </a:p>
        </p:txBody>
      </p:sp>
      <p:pic>
        <p:nvPicPr>
          <p:cNvPr id="6" name="Picture 5" descr="DSP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51" y="1643050"/>
            <a:ext cx="7362825" cy="199072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Gockhale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Graham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Automatic Target Recognition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3643314"/>
            <a:ext cx="8429684" cy="278608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ATR</a:t>
            </a:r>
            <a:r>
              <a:rPr lang="ro-RO" sz="2000" dirty="0" smtClean="0"/>
              <a:t> -</a:t>
            </a:r>
            <a:r>
              <a:rPr lang="en-US" sz="2000" dirty="0" smtClean="0"/>
              <a:t> </a:t>
            </a:r>
            <a:r>
              <a:rPr lang="en-US" sz="2000" dirty="0" err="1" smtClean="0"/>
              <a:t>aplica</a:t>
            </a:r>
            <a:r>
              <a:rPr lang="ro-RO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 template matching</a:t>
            </a:r>
            <a:r>
              <a:rPr lang="ro-RO" sz="2000" dirty="0" smtClean="0"/>
              <a:t>, FPGA cu resurse limitate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Synthetic aperture RADAR (Sandia National Labs)</a:t>
            </a:r>
            <a:r>
              <a:rPr lang="en-US" sz="2000" dirty="0" smtClean="0"/>
              <a:t>: 5700 templates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</a:t>
            </a:r>
            <a:r>
              <a:rPr lang="ro-RO" sz="2000" dirty="0" smtClean="0"/>
              <a:t>țintă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Mojave System folosește Xilinx XC4013 cu reconfigurare parțială (30ms)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Îmbunătățire de 2-10 ori față de sistemele echivalente cu ASIC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Sandia ATR bazat pe Xilinx XC6200 la 13.2 MHz mai performant decit un HP 770 la 110 MHz cu 2 ordine de mărime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Gockhale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Graham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276850" cy="20669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285860"/>
            <a:ext cx="5857916" cy="5572140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100" b="1" dirty="0" smtClean="0"/>
              <a:t>APLICA</a:t>
            </a:r>
            <a:r>
              <a:rPr lang="ro-RO" sz="2100" b="1" dirty="0" smtClean="0"/>
              <a:t>ŢII</a:t>
            </a: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Procesarea imaginilor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Calcul tolerant la defecte</a:t>
            </a:r>
            <a:endParaRPr lang="ro-RO" sz="2000" b="1" dirty="0" smtClean="0">
              <a:solidFill>
                <a:schemeClr val="bg1"/>
              </a:solidFill>
            </a:endParaRP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300" b="1" dirty="0" smtClean="0"/>
              <a:t>	</a:t>
            </a: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000" b="1" dirty="0" smtClean="0"/>
              <a:t>	</a:t>
            </a:r>
            <a:r>
              <a:rPr lang="ro-RO" sz="2000" b="1" dirty="0" smtClean="0"/>
              <a:t>Procesarea în reţea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Proces</a:t>
            </a:r>
            <a:r>
              <a:rPr lang="ro-RO" sz="2000" b="1" dirty="0" smtClean="0"/>
              <a:t>area DSP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4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235743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8794" y="407194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Network-Oriented Architectures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857364"/>
            <a:ext cx="8429684" cy="450059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Network-on-Chip (</a:t>
            </a:r>
            <a:r>
              <a:rPr lang="en-US" sz="2400" dirty="0" err="1" smtClean="0"/>
              <a:t>NoC</a:t>
            </a:r>
            <a:r>
              <a:rPr lang="en-US" sz="2400" dirty="0" smtClean="0"/>
              <a:t>)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a </a:t>
            </a:r>
            <a:r>
              <a:rPr lang="en-US" sz="2400" dirty="0" err="1" smtClean="0"/>
              <a:t>comunicatiei</a:t>
            </a:r>
            <a:r>
              <a:rPr lang="en-US" sz="2400" dirty="0" smtClean="0"/>
              <a:t> </a:t>
            </a:r>
            <a:r>
              <a:rPr lang="en-US" sz="2400" dirty="0" err="1" smtClean="0"/>
              <a:t>opusa</a:t>
            </a:r>
            <a:r>
              <a:rPr lang="en-US" sz="2400" dirty="0" smtClean="0"/>
              <a:t> </a:t>
            </a:r>
            <a:r>
              <a:rPr lang="en-US" sz="2400" dirty="0" err="1" smtClean="0"/>
              <a:t>celei</a:t>
            </a:r>
            <a:r>
              <a:rPr lang="en-US" sz="2400" dirty="0" smtClean="0"/>
              <a:t> </a:t>
            </a:r>
            <a:r>
              <a:rPr lang="en-US" sz="2400" dirty="0" err="1" smtClean="0"/>
              <a:t>bazate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magistrala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Informatia</a:t>
            </a:r>
            <a:r>
              <a:rPr lang="en-US" sz="2400" dirty="0" smtClean="0"/>
              <a:t> </a:t>
            </a:r>
            <a:r>
              <a:rPr lang="en-US" sz="2400" dirty="0" err="1" smtClean="0"/>
              <a:t>circula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baza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dirty="0" err="1" smtClean="0"/>
              <a:t>mesaje</a:t>
            </a:r>
            <a:r>
              <a:rPr lang="en-US" sz="2400" dirty="0" smtClean="0"/>
              <a:t> </a:t>
            </a:r>
            <a:r>
              <a:rPr lang="en-US" sz="2400" dirty="0" err="1" smtClean="0"/>
              <a:t>rutate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NOA: </a:t>
            </a:r>
            <a:r>
              <a:rPr lang="en-US" sz="2400" dirty="0" err="1" smtClean="0"/>
              <a:t>schimbul</a:t>
            </a:r>
            <a:r>
              <a:rPr lang="en-US" sz="2400" dirty="0" smtClean="0"/>
              <a:t> de date </a:t>
            </a:r>
            <a:r>
              <a:rPr lang="en-US" sz="2400" dirty="0" err="1" smtClean="0"/>
              <a:t>intre</a:t>
            </a:r>
            <a:r>
              <a:rPr lang="en-US" sz="2400" dirty="0" smtClean="0"/>
              <a:t> PE se face in </a:t>
            </a:r>
            <a:r>
              <a:rPr lang="en-US" sz="2400" dirty="0" err="1" smtClean="0"/>
              <a:t>maniera</a:t>
            </a:r>
            <a:r>
              <a:rPr lang="en-US" sz="2400" dirty="0" smtClean="0"/>
              <a:t> </a:t>
            </a:r>
            <a:r>
              <a:rPr lang="en-US" sz="2400" dirty="0" err="1" smtClean="0"/>
              <a:t>NoC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Putine</a:t>
            </a:r>
            <a:r>
              <a:rPr lang="en-US" sz="2400" dirty="0" smtClean="0"/>
              <a:t> </a:t>
            </a:r>
            <a:r>
              <a:rPr lang="en-US" sz="2400" dirty="0" err="1" smtClean="0"/>
              <a:t>arhitecturi</a:t>
            </a:r>
            <a:r>
              <a:rPr lang="en-US" sz="2400" dirty="0" smtClean="0"/>
              <a:t> de FPGA </a:t>
            </a:r>
            <a:r>
              <a:rPr lang="en-US" sz="2400" dirty="0" err="1" smtClean="0"/>
              <a:t>implmentate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QuickSilver</a:t>
            </a:r>
            <a:r>
              <a:rPr lang="en-US" sz="2400" dirty="0" smtClean="0"/>
              <a:t>: FPGA-</a:t>
            </a:r>
            <a:r>
              <a:rPr lang="en-US" sz="2400" dirty="0" err="1" smtClean="0"/>
              <a:t>ul</a:t>
            </a:r>
            <a:r>
              <a:rPr lang="en-US" sz="2400" dirty="0" smtClean="0"/>
              <a:t> Adaptive Computing Machine (ACM) </a:t>
            </a:r>
            <a:r>
              <a:rPr lang="en-US" sz="2400" dirty="0" err="1" smtClean="0"/>
              <a:t>noduri</a:t>
            </a:r>
            <a:r>
              <a:rPr lang="en-US" sz="2400" dirty="0" smtClean="0"/>
              <a:t> </a:t>
            </a:r>
            <a:r>
              <a:rPr lang="en-US" sz="2400" dirty="0" err="1" smtClean="0"/>
              <a:t>eterogene</a:t>
            </a:r>
            <a:r>
              <a:rPr lang="en-US" sz="2400" dirty="0" smtClean="0"/>
              <a:t> cu </a:t>
            </a:r>
            <a:r>
              <a:rPr lang="en-US" sz="2400" dirty="0" err="1" smtClean="0"/>
              <a:t>dispunere</a:t>
            </a:r>
            <a:r>
              <a:rPr lang="en-US" sz="2400" dirty="0" smtClean="0"/>
              <a:t> </a:t>
            </a:r>
            <a:r>
              <a:rPr lang="en-US" sz="2400" dirty="0" err="1" smtClean="0"/>
              <a:t>ierarhica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Noduri</a:t>
            </a:r>
            <a:r>
              <a:rPr lang="en-US" sz="2400" dirty="0" smtClean="0"/>
              <a:t> de </a:t>
            </a:r>
            <a:r>
              <a:rPr lang="en-US" sz="2400" dirty="0" err="1" smtClean="0"/>
              <a:t>procesare</a:t>
            </a:r>
            <a:r>
              <a:rPr lang="en-US" sz="2400" dirty="0" smtClean="0"/>
              <a:t> </a:t>
            </a:r>
            <a:r>
              <a:rPr lang="en-US" sz="2400" dirty="0" err="1" smtClean="0"/>
              <a:t>eterogene</a:t>
            </a:r>
            <a:r>
              <a:rPr lang="en-US" sz="2400" dirty="0" smtClean="0"/>
              <a:t> (Processing Nodes)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Matrix Interconnect Network (MIN) </a:t>
            </a:r>
            <a:r>
              <a:rPr lang="en-US" sz="2400" dirty="0" err="1" smtClean="0"/>
              <a:t>omogena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System controller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interfete</a:t>
            </a:r>
            <a:r>
              <a:rPr lang="en-US" sz="2400" dirty="0" smtClean="0"/>
              <a:t> I/O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Network-Oriented Architectures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4143380"/>
            <a:ext cx="8429684" cy="271462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Algorithmic engine: </a:t>
            </a:r>
            <a:r>
              <a:rPr lang="en-US" sz="2400" dirty="0" err="1" smtClean="0"/>
              <a:t>exista</a:t>
            </a:r>
            <a:r>
              <a:rPr lang="en-US" sz="2400" dirty="0" smtClean="0"/>
              <a:t> 4 </a:t>
            </a:r>
            <a:r>
              <a:rPr lang="en-US" sz="2400" dirty="0" err="1" smtClean="0"/>
              <a:t>tipuri</a:t>
            </a:r>
            <a:r>
              <a:rPr lang="en-US" sz="2400" dirty="0" smtClean="0"/>
              <a:t> de </a:t>
            </a:r>
            <a:r>
              <a:rPr lang="en-US" sz="2400" dirty="0" err="1" smtClean="0"/>
              <a:t>noduri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Programmable Scalar Node (PSN) – </a:t>
            </a:r>
            <a:r>
              <a:rPr lang="en-US" sz="2400" dirty="0" err="1" smtClean="0"/>
              <a:t>arhitectura</a:t>
            </a:r>
            <a:r>
              <a:rPr lang="en-US" sz="2400" dirty="0" smtClean="0"/>
              <a:t> RISC </a:t>
            </a:r>
            <a:r>
              <a:rPr lang="en-US" sz="2400" dirty="0" err="1" smtClean="0"/>
              <a:t>pe</a:t>
            </a:r>
            <a:r>
              <a:rPr lang="en-US" sz="2400" dirty="0" smtClean="0"/>
              <a:t> 32 </a:t>
            </a:r>
            <a:r>
              <a:rPr lang="en-US" sz="2400" dirty="0" err="1" smtClean="0"/>
              <a:t>biti</a:t>
            </a:r>
            <a:r>
              <a:rPr lang="en-US" sz="2400" dirty="0" smtClean="0"/>
              <a:t> cu 32 </a:t>
            </a:r>
            <a:r>
              <a:rPr lang="en-US" sz="2400" dirty="0" err="1" smtClean="0"/>
              <a:t>registri</a:t>
            </a:r>
            <a:r>
              <a:rPr lang="en-US" sz="2400" dirty="0" smtClean="0"/>
              <a:t> de </a:t>
            </a:r>
            <a:r>
              <a:rPr lang="en-US" sz="2400" dirty="0" err="1" smtClean="0"/>
              <a:t>uz</a:t>
            </a:r>
            <a:r>
              <a:rPr lang="en-US" sz="2400" dirty="0" smtClean="0"/>
              <a:t> general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Adaptive Execution Node (AXN) – </a:t>
            </a:r>
            <a:r>
              <a:rPr lang="en-US" sz="2400" dirty="0" err="1" smtClean="0"/>
              <a:t>operatii</a:t>
            </a:r>
            <a:r>
              <a:rPr lang="en-US" sz="2400" dirty="0" smtClean="0"/>
              <a:t> </a:t>
            </a:r>
            <a:r>
              <a:rPr lang="en-US" sz="2400" dirty="0" err="1" smtClean="0"/>
              <a:t>aritmetice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Domain Bit Manipulation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External Memory Controller</a:t>
            </a: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98" y="1571612"/>
            <a:ext cx="2571756" cy="256461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868" y="1785926"/>
            <a:ext cx="5438812" cy="22860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Structura</a:t>
            </a:r>
            <a:r>
              <a:rPr lang="en-US" sz="2400" dirty="0" smtClean="0"/>
              <a:t> </a:t>
            </a:r>
            <a:r>
              <a:rPr lang="en-US" sz="2400" dirty="0" err="1" smtClean="0"/>
              <a:t>ierarhica</a:t>
            </a:r>
            <a:r>
              <a:rPr lang="en-US" sz="2400" dirty="0" smtClean="0"/>
              <a:t> cu 64 de </a:t>
            </a:r>
            <a:r>
              <a:rPr lang="en-US" sz="2400" dirty="0" err="1" smtClean="0"/>
              <a:t>noduri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Componenta</a:t>
            </a:r>
            <a:r>
              <a:rPr lang="en-US" sz="2400" dirty="0" smtClean="0"/>
              <a:t> </a:t>
            </a:r>
            <a:r>
              <a:rPr lang="en-US" sz="2400" dirty="0" err="1" smtClean="0"/>
              <a:t>fiecarui</a:t>
            </a:r>
            <a:r>
              <a:rPr lang="en-US" sz="2400" dirty="0" smtClean="0"/>
              <a:t> nod: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Algorithmic engine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Node memory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Node wrapper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Network-Oriented Architectures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4500570"/>
            <a:ext cx="8429684" cy="235743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Structura</a:t>
            </a:r>
            <a:r>
              <a:rPr lang="en-US" sz="2000" dirty="0" smtClean="0"/>
              <a:t> MIN </a:t>
            </a:r>
            <a:r>
              <a:rPr lang="en-US" sz="2000" dirty="0" err="1" smtClean="0"/>
              <a:t>organizata</a:t>
            </a:r>
            <a:r>
              <a:rPr lang="en-US" sz="2000" dirty="0" smtClean="0"/>
              <a:t> </a:t>
            </a:r>
            <a:r>
              <a:rPr lang="en-US" sz="2000" dirty="0" err="1" smtClean="0"/>
              <a:t>ierarhic</a:t>
            </a:r>
            <a:r>
              <a:rPr lang="en-US" sz="2000" dirty="0" smtClean="0"/>
              <a:t>, la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</a:t>
            </a:r>
            <a:r>
              <a:rPr lang="en-US" sz="2000" dirty="0" err="1" smtClean="0"/>
              <a:t>nivel</a:t>
            </a:r>
            <a:r>
              <a:rPr lang="en-US" sz="2000" dirty="0" smtClean="0"/>
              <a:t> </a:t>
            </a:r>
            <a:r>
              <a:rPr lang="en-US" sz="2000" dirty="0" err="1" smtClean="0"/>
              <a:t>continind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structuri</a:t>
            </a:r>
            <a:r>
              <a:rPr lang="en-US" sz="2000" dirty="0" smtClean="0"/>
              <a:t> multiple MIN de </a:t>
            </a:r>
            <a:r>
              <a:rPr lang="en-US" sz="2000" dirty="0" err="1" smtClean="0"/>
              <a:t>nivel</a:t>
            </a:r>
            <a:r>
              <a:rPr lang="en-US" sz="2000" dirty="0" smtClean="0"/>
              <a:t> inferior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MIN root </a:t>
            </a:r>
            <a:r>
              <a:rPr lang="en-US" sz="2000" dirty="0" err="1" smtClean="0"/>
              <a:t>folosit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accesul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configurarea</a:t>
            </a:r>
            <a:r>
              <a:rPr lang="en-US" sz="2000" dirty="0" smtClean="0"/>
              <a:t> </a:t>
            </a:r>
            <a:r>
              <a:rPr lang="en-US" sz="2000" dirty="0" err="1" smtClean="0"/>
              <a:t>nodurilor</a:t>
            </a:r>
            <a:r>
              <a:rPr lang="en-US" sz="2000" dirty="0" smtClean="0"/>
              <a:t> </a:t>
            </a:r>
            <a:r>
              <a:rPr lang="en-US" sz="2000" dirty="0" err="1" smtClean="0"/>
              <a:t>exterioare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Comunicatia</a:t>
            </a:r>
            <a:r>
              <a:rPr lang="en-US" sz="2000" dirty="0" smtClean="0"/>
              <a:t> </a:t>
            </a:r>
            <a:r>
              <a:rPr lang="en-US" sz="2000" dirty="0" err="1" smtClean="0"/>
              <a:t>intre</a:t>
            </a:r>
            <a:r>
              <a:rPr lang="en-US" sz="2000" dirty="0" smtClean="0"/>
              <a:t> </a:t>
            </a:r>
            <a:r>
              <a:rPr lang="en-US" sz="2000" dirty="0" err="1" smtClean="0"/>
              <a:t>noduri</a:t>
            </a:r>
            <a:r>
              <a:rPr lang="en-US" sz="2000" dirty="0" smtClean="0"/>
              <a:t> via MIN cu </a:t>
            </a:r>
            <a:r>
              <a:rPr lang="en-US" sz="2000" dirty="0" err="1" smtClean="0"/>
              <a:t>ajutorul</a:t>
            </a:r>
            <a:r>
              <a:rPr lang="en-US" sz="2000" dirty="0" smtClean="0"/>
              <a:t> node wrapper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Servicii</a:t>
            </a:r>
            <a:r>
              <a:rPr lang="en-US" sz="2000" dirty="0" smtClean="0"/>
              <a:t> MIN: point-to-point dataflow streaming, real-time broadcasting, DMA </a:t>
            </a:r>
            <a:r>
              <a:rPr lang="en-US" sz="2000" dirty="0" err="1" smtClean="0"/>
              <a:t>si</a:t>
            </a:r>
            <a:r>
              <a:rPr lang="en-US" sz="2000" dirty="0" smtClean="0"/>
              <a:t> RAM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C.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C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153150" cy="27813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4572008"/>
            <a:ext cx="8429684" cy="17145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Management: print </a:t>
            </a:r>
            <a:r>
              <a:rPr lang="en-US" sz="2000" dirty="0" err="1" smtClean="0"/>
              <a:t>intermediul</a:t>
            </a:r>
            <a:r>
              <a:rPr lang="en-US" sz="2000" dirty="0" smtClean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system controller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Functii</a:t>
            </a:r>
            <a:r>
              <a:rPr lang="en-US" sz="2000" dirty="0" smtClean="0"/>
              <a:t>: task loading in a node’s ready-to-run queue for execution, static/dynamic communication channel setting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Orice</a:t>
            </a:r>
            <a:r>
              <a:rPr lang="en-US" sz="2000" dirty="0" smtClean="0"/>
              <a:t> nod </a:t>
            </a:r>
            <a:r>
              <a:rPr lang="en-US" sz="2000" dirty="0" err="1" smtClean="0"/>
              <a:t>poate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configurat</a:t>
            </a:r>
            <a:r>
              <a:rPr lang="en-US" sz="2000" dirty="0" smtClean="0"/>
              <a:t> de system controller la run-time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4286256"/>
            <a:ext cx="8429684" cy="207170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Elemente de procesare a datelor în reţea bazate pe ASIC sau custom silicon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 găsesc între placa dereţea şi interconexiunile la porturi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Conţin sute sau chiar mii de circuite li automate pentru rutare, filtrare sau procesarea datagramelor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Network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57298"/>
            <a:ext cx="5638800" cy="28003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4929198"/>
            <a:ext cx="8429684" cy="1428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Sistemele</a:t>
            </a:r>
            <a:r>
              <a:rPr lang="en-US" sz="2400" dirty="0" smtClean="0"/>
              <a:t> SW pre</a:t>
            </a:r>
            <a:r>
              <a:rPr lang="ro-RO" sz="2400" dirty="0" smtClean="0"/>
              <a:t>z</a:t>
            </a:r>
            <a:r>
              <a:rPr lang="en-US" sz="2400" dirty="0" err="1" smtClean="0"/>
              <a:t>int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flexibilitate</a:t>
            </a:r>
            <a:r>
              <a:rPr lang="en-US" sz="2400" dirty="0" smtClean="0"/>
              <a:t> maxim</a:t>
            </a:r>
            <a:r>
              <a:rPr lang="ro-RO" sz="2400" dirty="0" smtClean="0"/>
              <a:t>ă de procesare dar viteză limitată datorită naturii secvenţiale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ASIC</a:t>
            </a:r>
            <a:r>
              <a:rPr lang="en-US" sz="2400" dirty="0" smtClean="0"/>
              <a:t>/</a:t>
            </a:r>
            <a:r>
              <a:rPr lang="ro-RO" sz="2400" dirty="0" smtClean="0"/>
              <a:t>custom silicon oferă performanţă mult superioară dar cu costul inflexibilităţii de programare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Network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142984"/>
            <a:ext cx="5181600" cy="38004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4286256"/>
            <a:ext cx="8429684" cy="207170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Field-Programmable Port Extender (FPX)</a:t>
            </a:r>
            <a:r>
              <a:rPr lang="ro-RO" sz="2400" dirty="0" smtClean="0"/>
              <a:t> demonstrează că procesarea performantă a pachetelor de reţea cu FPGA este utilă şi practică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2 interfeţe secundare </a:t>
            </a:r>
            <a:r>
              <a:rPr lang="en-US" sz="2400" dirty="0" smtClean="0"/>
              <a:t>multi-Gigabit</a:t>
            </a:r>
            <a:r>
              <a:rPr lang="ro-RO" sz="2400" dirty="0" smtClean="0"/>
              <a:t>, 4 bancuri de memorie </a:t>
            </a:r>
            <a:r>
              <a:rPr lang="en-US" sz="2400" dirty="0" smtClean="0"/>
              <a:t>off-chip memory</a:t>
            </a:r>
            <a:r>
              <a:rPr lang="ro-RO" sz="2400" dirty="0" smtClean="0"/>
              <a:t> şi 2 FPGA-uri pentru 30 de aplicaţii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Network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5962650" cy="244792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4143380"/>
            <a:ext cx="8429684" cy="24288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Identificarea adreselor </a:t>
            </a:r>
            <a:r>
              <a:rPr lang="en-US" sz="2400" dirty="0" smtClean="0"/>
              <a:t>IP </a:t>
            </a:r>
            <a:r>
              <a:rPr lang="ro-RO" sz="2400" dirty="0" smtClean="0"/>
              <a:t>pentru rutare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Scanare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detec</a:t>
            </a:r>
            <a:r>
              <a:rPr lang="ro-RO" sz="2400" dirty="0" smtClean="0"/>
              <a:t>ţia unor tipare în pachet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Data</a:t>
            </a:r>
            <a:r>
              <a:rPr lang="ro-RO" sz="2400" dirty="0" smtClean="0"/>
              <a:t> </a:t>
            </a:r>
            <a:r>
              <a:rPr lang="en-US" sz="2400" dirty="0" smtClean="0"/>
              <a:t>queuing to provide quality of service (</a:t>
            </a:r>
            <a:r>
              <a:rPr lang="en-US" sz="2400" dirty="0" err="1" smtClean="0"/>
              <a:t>QoS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Detecţia intruziunii şi atacului asupra reţelei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Prevenirea intruziunilor pentru oprirea atacurilor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Procesare s</a:t>
            </a:r>
            <a:r>
              <a:rPr lang="en-US" sz="2400" dirty="0" err="1" smtClean="0"/>
              <a:t>emantic</a:t>
            </a:r>
            <a:r>
              <a:rPr lang="ro-RO" sz="2400" dirty="0" smtClean="0"/>
              <a:t>ă a datelor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în reţea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3143248"/>
            <a:ext cx="2571768" cy="321471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Diagrama unui procesor TCP-IP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Hauck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DeHon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Network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71612"/>
            <a:ext cx="6181725" cy="48863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7890</TotalTime>
  <Words>744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Taking care of business design template</vt:lpstr>
      <vt:lpstr>Plans design template</vt:lpstr>
      <vt:lpstr>Glowing puzzle pieces design template</vt:lpstr>
      <vt:lpstr>Teamwork puzzle design template</vt:lpstr>
      <vt:lpstr>Equation</vt:lpstr>
      <vt:lpstr>Calcul Reconfigurabil</vt:lpstr>
      <vt:lpstr>Despre ce vorbim ?</vt:lpstr>
      <vt:lpstr>Network-Oriented Architectures</vt:lpstr>
      <vt:lpstr>Network-Oriented Architectures</vt:lpstr>
      <vt:lpstr>Network-Oriented Architectures</vt:lpstr>
      <vt:lpstr>Procesarea în reţea</vt:lpstr>
      <vt:lpstr>Procesarea în reţea</vt:lpstr>
      <vt:lpstr>Procesarea în reţea</vt:lpstr>
      <vt:lpstr>Procesarea în reţea</vt:lpstr>
      <vt:lpstr>Procesarea în reţea</vt:lpstr>
      <vt:lpstr>Procesarea în reţea</vt:lpstr>
      <vt:lpstr>Procesarea DSP</vt:lpstr>
      <vt:lpstr>Procesarea DSP</vt:lpstr>
      <vt:lpstr>Beamforming</vt:lpstr>
      <vt:lpstr>Sonar</vt:lpstr>
      <vt:lpstr>Software Radio</vt:lpstr>
      <vt:lpstr>Automatic Target Recognition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6</dc:title>
  <dc:subject>Calcul reconfigurabil</dc:subject>
  <dc:creator>Lucian Prodan</dc:creator>
  <cp:lastModifiedBy>LuChan</cp:lastModifiedBy>
  <cp:revision>338</cp:revision>
  <dcterms:created xsi:type="dcterms:W3CDTF">2003-08-01T10:28:50Z</dcterms:created>
  <dcterms:modified xsi:type="dcterms:W3CDTF">2013-03-28T16:49:22Z</dcterms:modified>
</cp:coreProperties>
</file>