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  <p:sldMasterId id="2147483711" r:id="rId4"/>
  </p:sldMasterIdLst>
  <p:sldIdLst>
    <p:sldId id="321" r:id="rId5"/>
    <p:sldId id="322" r:id="rId6"/>
    <p:sldId id="412" r:id="rId7"/>
    <p:sldId id="413" r:id="rId8"/>
    <p:sldId id="414" r:id="rId9"/>
    <p:sldId id="415" r:id="rId10"/>
    <p:sldId id="416" r:id="rId11"/>
    <p:sldId id="417" r:id="rId12"/>
    <p:sldId id="419" r:id="rId13"/>
    <p:sldId id="420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46" r:id="rId40"/>
    <p:sldId id="447" r:id="rId41"/>
    <p:sldId id="448" r:id="rId42"/>
    <p:sldId id="449" r:id="rId43"/>
    <p:sldId id="450" r:id="rId44"/>
    <p:sldId id="451" r:id="rId45"/>
    <p:sldId id="452" r:id="rId46"/>
    <p:sldId id="453" r:id="rId47"/>
    <p:sldId id="454" r:id="rId48"/>
    <p:sldId id="455" r:id="rId49"/>
    <p:sldId id="456" r:id="rId50"/>
    <p:sldId id="457" r:id="rId51"/>
    <p:sldId id="458" r:id="rId52"/>
    <p:sldId id="459" r:id="rId53"/>
    <p:sldId id="460" r:id="rId54"/>
    <p:sldId id="461" r:id="rId55"/>
    <p:sldId id="462" r:id="rId56"/>
    <p:sldId id="463" r:id="rId57"/>
    <p:sldId id="464" r:id="rId58"/>
    <p:sldId id="465" r:id="rId59"/>
    <p:sldId id="319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9900"/>
    <a:srgbClr val="0000FF"/>
    <a:srgbClr val="3366FF"/>
    <a:srgbClr val="009999"/>
    <a:srgbClr val="99CCFF"/>
    <a:srgbClr val="CC330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1.xml"/><Relationship Id="rId3" Type="http://schemas.openxmlformats.org/officeDocument/2006/relationships/slide" Target="slides/slide20.xml"/><Relationship Id="rId7" Type="http://schemas.openxmlformats.org/officeDocument/2006/relationships/slide" Target="slides/slide39.xml"/><Relationship Id="rId12" Type="http://schemas.openxmlformats.org/officeDocument/2006/relationships/slide" Target="slides/slide55.xml"/><Relationship Id="rId2" Type="http://schemas.openxmlformats.org/officeDocument/2006/relationships/slide" Target="slides/slide19.xml"/><Relationship Id="rId1" Type="http://schemas.openxmlformats.org/officeDocument/2006/relationships/slide" Target="slides/slide18.xml"/><Relationship Id="rId6" Type="http://schemas.openxmlformats.org/officeDocument/2006/relationships/slide" Target="slides/slide32.xml"/><Relationship Id="rId11" Type="http://schemas.openxmlformats.org/officeDocument/2006/relationships/slide" Target="slides/slide51.xml"/><Relationship Id="rId5" Type="http://schemas.openxmlformats.org/officeDocument/2006/relationships/slide" Target="slides/slide30.xml"/><Relationship Id="rId10" Type="http://schemas.openxmlformats.org/officeDocument/2006/relationships/slide" Target="slides/slide49.xml"/><Relationship Id="rId4" Type="http://schemas.openxmlformats.org/officeDocument/2006/relationships/slide" Target="slides/slide29.xml"/><Relationship Id="rId9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42888"/>
            <a:ext cx="8610600" cy="19526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86400" y="2286000"/>
            <a:ext cx="3429000" cy="1554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286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362200" y="647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47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fld id="{332F52EC-D41F-4906-B921-1385DE329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9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99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99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23125-47B5-4262-850F-8286BE555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2563"/>
            <a:ext cx="2019300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563"/>
            <a:ext cx="5905500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47C6B-D003-4FC7-895B-061F60EDB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38" y="4475163"/>
            <a:ext cx="8512175" cy="114141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638" y="5645150"/>
            <a:ext cx="5354637" cy="1101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785B68-DEBF-4202-9EA3-FE0157774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1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1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21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B32D6-9E8A-40E7-9933-BC10CF6F0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5804-4C40-4EC3-990A-FF700DA6A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813" y="1514475"/>
            <a:ext cx="3836987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514475"/>
            <a:ext cx="3836988" cy="4751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C2DE8-7D97-4C65-A62A-4BA63F3BB2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3E8B58-E02B-4F32-A9B9-86AE3DC440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61473-5160-4B82-81CF-7BD6C827FD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1CBB0-5FEB-4DC9-930D-4F4521A63F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B8021-452E-4B51-B02E-12F28E301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6C9F-81AF-4FF9-8D5B-26027800F3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B9066-B019-4159-A153-4FAD6DC26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5D0C09-6FC0-41B2-83B2-1C7A05676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68263"/>
            <a:ext cx="2008188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0438" y="68263"/>
            <a:ext cx="5872162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5C07F-D80C-425E-B750-318438D3B8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5229225"/>
            <a:ext cx="7723188" cy="762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21388"/>
            <a:ext cx="7723188" cy="792162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417B9A5-7613-40D1-9165-CC9E39071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3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37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13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91017-7611-423B-95A5-152C03F6B4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FBBD9-AE7D-4D44-B5A5-FFD39AEA83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73238"/>
            <a:ext cx="3771900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90D95-490B-4767-AC94-8EDE12089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E4158-BB78-4D18-B1B7-5644A69E30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FEB2A-13FF-41F8-86A1-688C8930A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79BE4-55BA-47B0-A593-6EEBEC7D2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290D-D351-42A2-BB84-05EA6B9EE9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487243-D21D-4335-9EAA-89F8CB8998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56083-2A68-4782-A864-5852EB188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0C773-2AA1-478B-B068-0D3D11A9E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33375"/>
            <a:ext cx="1924050" cy="6191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33375"/>
            <a:ext cx="5619750" cy="6191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8DE3C-97D6-4F82-B85D-48FFA1B4E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4876800"/>
            <a:ext cx="7543800" cy="9477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867400"/>
            <a:ext cx="6934200" cy="762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90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45903E-7EDA-4B84-A688-E5A264A9F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9EFBA-2B8B-4E82-AEF9-FF3BB2939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25D27-75B2-4980-A3EF-F6FFFAE4D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885F0E-E2D1-49D5-A0F6-58098368E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9738E-CFEE-4B60-A167-9F4F552A00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5563F-BA1C-4CE4-89A6-92DD3AA107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06B1-2FCC-4C51-9844-AAA9F4C535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B78E8-364D-4813-9B1D-BF433A824C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38787-3D54-4486-91A2-C74FE039F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88B2-E43F-4A3B-BE0C-D0C9DDA32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9C7AE-6C88-4D67-8B57-B6D4B4E8F2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45CC-92DE-4310-BD04-F3EE664B75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D08D1-FEFC-4BE6-A8AA-024710D374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CD16D-3B02-4843-B943-C0582945D9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2F1BE-3816-40F3-BE58-37EC7693DA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D2241-30E5-4004-BA18-25BF29FF8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CF822-CBBE-47E1-A2F2-E926099D8E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2563"/>
            <a:ext cx="8077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432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91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0CE49075-CAA2-4C57-ADAC-3CA28FC4E9C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9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9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39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0438" y="68263"/>
            <a:ext cx="80327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6813" y="1514475"/>
            <a:ext cx="7826375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10450" y="6538913"/>
            <a:ext cx="1181100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30725" y="6540500"/>
            <a:ext cx="28940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7263" y="6540500"/>
            <a:ext cx="563562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795A7FBA-69D5-47B6-9701-A469D3C38A2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9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1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33375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73238"/>
            <a:ext cx="76962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49AB79DC-5CAE-4136-ADBD-BEB65A80D30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35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03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0863" y="152400"/>
            <a:ext cx="7170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 bwMode="white">
          <a:xfrm>
            <a:off x="152400" y="1600200"/>
            <a:ext cx="8839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06AFDA47-8670-4157-82C5-119635519C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Calcul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4200" b="1" dirty="0" err="1" smtClean="0">
                <a:solidFill>
                  <a:schemeClr val="tx1"/>
                </a:solidFill>
              </a:rPr>
              <a:t>Reconfigurabil</a:t>
            </a:r>
            <a:endParaRPr lang="en-US" sz="4200" b="1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S.l.dr.ing</a:t>
            </a:r>
            <a:r>
              <a:rPr lang="en-US" dirty="0" smtClean="0"/>
              <a:t>. Lucian </a:t>
            </a:r>
            <a:r>
              <a:rPr lang="en-US" dirty="0" err="1" smtClean="0"/>
              <a:t>Prodan</a:t>
            </a:r>
            <a:r>
              <a:rPr lang="en-US" dirty="0" smtClean="0"/>
              <a:t> – Curs 5</a:t>
            </a:r>
            <a:endParaRPr lang="en-US" dirty="0"/>
          </a:p>
        </p:txBody>
      </p:sp>
      <p:pic>
        <p:nvPicPr>
          <p:cNvPr id="7" name="Picture 6" descr="up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5429264"/>
            <a:ext cx="1133475" cy="1123950"/>
          </a:xfrm>
          <a:prstGeom prst="rect">
            <a:avLst/>
          </a:prstGeom>
        </p:spPr>
      </p:pic>
      <p:pic>
        <p:nvPicPr>
          <p:cNvPr id="9" name="Picture 8" descr="acs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590" y="5429264"/>
            <a:ext cx="1275621" cy="11335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43050"/>
            <a:ext cx="7696200" cy="425451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/>
              <a:t>Modern computing systems</a:t>
            </a:r>
          </a:p>
          <a:p>
            <a:pPr lvl="1"/>
            <a:r>
              <a:rPr lang="en-US" sz="1600" dirty="0"/>
              <a:t>Architecture increasingly complex</a:t>
            </a:r>
          </a:p>
          <a:p>
            <a:pPr lvl="1"/>
            <a:r>
              <a:rPr lang="en-US" sz="1600" dirty="0"/>
              <a:t>Achieving new levels of performance and reliability more difficult</a:t>
            </a:r>
          </a:p>
          <a:p>
            <a:pPr lvl="1"/>
            <a:r>
              <a:rPr lang="en-US" sz="1600" dirty="0"/>
              <a:t>Re-evaluation of bio-inspiration due to technological advances (FPGA) </a:t>
            </a:r>
          </a:p>
          <a:p>
            <a:pPr lvl="1"/>
            <a:endParaRPr lang="en-US" sz="1600" dirty="0"/>
          </a:p>
          <a:p>
            <a:pPr>
              <a:buFontTx/>
              <a:buNone/>
            </a:pPr>
            <a:r>
              <a:rPr lang="en-US" sz="1800" dirty="0"/>
              <a:t>John von Neumann, one of the founders of modern computer engineering</a:t>
            </a:r>
          </a:p>
          <a:p>
            <a:pPr lvl="1"/>
            <a:r>
              <a:rPr lang="en-US" sz="1600" dirty="0"/>
              <a:t>Considered bio-inspiration for design of electronic circuitry</a:t>
            </a:r>
          </a:p>
          <a:p>
            <a:pPr lvl="1"/>
            <a:r>
              <a:rPr lang="en-US" sz="1600" dirty="0"/>
              <a:t>Parent of the first self-replicating computing machines </a:t>
            </a:r>
          </a:p>
          <a:p>
            <a:pPr lvl="1"/>
            <a:r>
              <a:rPr lang="en-US" sz="1600" dirty="0"/>
              <a:t>Author of a theory of automata bridging natural systems and computers </a:t>
            </a:r>
          </a:p>
          <a:p>
            <a:pPr lvl="1"/>
            <a:r>
              <a:rPr lang="en-US" sz="1600" dirty="0"/>
              <a:t>His essential message </a:t>
            </a:r>
            <a:r>
              <a:rPr lang="en-US" sz="1600" b="1" dirty="0"/>
              <a:t>“Genotype + </a:t>
            </a:r>
            <a:r>
              <a:rPr lang="en-US" sz="1600" b="1" dirty="0" err="1"/>
              <a:t>Ribotype</a:t>
            </a:r>
            <a:r>
              <a:rPr lang="en-US" sz="1600" b="1" dirty="0"/>
              <a:t> = Phenotype” </a:t>
            </a:r>
            <a:r>
              <a:rPr lang="en-US" sz="1600" dirty="0" err="1"/>
              <a:t>appplied</a:t>
            </a:r>
            <a:r>
              <a:rPr lang="en-US" sz="1600" dirty="0"/>
              <a:t> to the universal constructor. The tape stores the information (genotype), the head (ribosome) interprets it, and together they make up the entire machine (phenotype)</a:t>
            </a:r>
          </a:p>
          <a:p>
            <a:pPr lvl="1"/>
            <a:endParaRPr lang="en-US" sz="1600" b="1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52400" y="381000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1: Introduction – Brief History of Bio-Inspiration (2)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6705600" cy="4678363"/>
          </a:xfrm>
        </p:spPr>
        <p:txBody>
          <a:bodyPr/>
          <a:lstStyle/>
          <a:p>
            <a:r>
              <a:rPr lang="en-US" sz="1800"/>
              <a:t>Biological discoveries after death of von Neumann confirm his message</a:t>
            </a:r>
          </a:p>
          <a:p>
            <a:pPr lvl="1">
              <a:lnSpc>
                <a:spcPct val="150000"/>
              </a:lnSpc>
            </a:pPr>
            <a:r>
              <a:rPr lang="en-US" sz="1600">
                <a:cs typeface="Times New Roman" pitchFamily="18" charset="0"/>
              </a:rPr>
              <a:t>proteins are not made directly from genes</a:t>
            </a:r>
            <a:r>
              <a:rPr lang="en-US" sz="1600"/>
              <a:t> </a:t>
            </a:r>
          </a:p>
          <a:p>
            <a:pPr lvl="1">
              <a:lnSpc>
                <a:spcPct val="150000"/>
              </a:lnSpc>
            </a:pPr>
            <a:r>
              <a:rPr lang="en-US" sz="1600">
                <a:cs typeface="Times New Roman" pitchFamily="18" charset="0"/>
              </a:rPr>
              <a:t>RNA the intermediary messenger</a:t>
            </a:r>
            <a:endParaRPr lang="en-US" sz="1600"/>
          </a:p>
          <a:p>
            <a:pPr lvl="1">
              <a:lnSpc>
                <a:spcPct val="150000"/>
              </a:lnSpc>
            </a:pPr>
            <a:r>
              <a:rPr lang="en-US" sz="1600"/>
              <a:t>DNA the carrier of information</a:t>
            </a:r>
          </a:p>
          <a:p>
            <a:pPr lvl="1">
              <a:lnSpc>
                <a:spcPct val="150000"/>
              </a:lnSpc>
            </a:pPr>
            <a:r>
              <a:rPr lang="en-US" sz="1600"/>
              <a:t>ribosomes decode RNA, produce proteins 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857356" y="381000"/>
            <a:ext cx="685804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1: Introduction – Brief History of Bio-Inspiration (3)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14488"/>
            <a:ext cx="7696200" cy="4183075"/>
          </a:xfrm>
        </p:spPr>
        <p:txBody>
          <a:bodyPr/>
          <a:lstStyle/>
          <a:p>
            <a:r>
              <a:rPr lang="en-US" sz="1800" dirty="0"/>
              <a:t>Programmable devices the key technology for bio-inspired hardware</a:t>
            </a:r>
          </a:p>
          <a:p>
            <a:pPr>
              <a:buFontTx/>
              <a:buNone/>
            </a:pPr>
            <a:endParaRPr lang="en-US" sz="1600" dirty="0"/>
          </a:p>
          <a:p>
            <a:r>
              <a:rPr lang="en-US" sz="1800" dirty="0"/>
              <a:t>Field Programmable Gate Array (FPGA)</a:t>
            </a:r>
          </a:p>
          <a:p>
            <a:pPr lvl="1"/>
            <a:r>
              <a:rPr lang="en-US" sz="1600" dirty="0"/>
              <a:t>2D structure of identical elements</a:t>
            </a:r>
          </a:p>
          <a:p>
            <a:pPr lvl="1"/>
            <a:r>
              <a:rPr lang="en-US" sz="1600" dirty="0"/>
              <a:t>implementation of any kind of digital circuit possible</a:t>
            </a:r>
          </a:p>
          <a:p>
            <a:pPr lvl="1"/>
            <a:r>
              <a:rPr lang="en-US" sz="1600" dirty="0"/>
              <a:t>massive </a:t>
            </a:r>
            <a:r>
              <a:rPr lang="en-US" sz="1600" dirty="0" err="1"/>
              <a:t>parralelism</a:t>
            </a:r>
            <a:r>
              <a:rPr lang="en-US" sz="1600" dirty="0"/>
              <a:t> due to density advantage</a:t>
            </a:r>
          </a:p>
          <a:p>
            <a:pPr lvl="1"/>
            <a:r>
              <a:rPr lang="en-US" sz="1600" dirty="0"/>
              <a:t>one of the Most efficient ways of prototyping</a:t>
            </a:r>
          </a:p>
          <a:p>
            <a:pPr lvl="1">
              <a:buFontTx/>
              <a:buNone/>
            </a:pPr>
            <a:endParaRPr lang="en-US" sz="1600" dirty="0"/>
          </a:p>
          <a:p>
            <a:r>
              <a:rPr lang="en-US" sz="1800" dirty="0"/>
              <a:t>Other advantages for Bio-Inspired Hardware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the circuit layout need be changed by mechanisms implementing self-replication, evolution or healing (self-repair)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on-line hardware evolution possible</a:t>
            </a:r>
            <a:endParaRPr lang="en-US" sz="16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52400" y="381000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1: Introduction – Bio-Inspired Computer Hardware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57364"/>
            <a:ext cx="7696200" cy="4268799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dirty="0" err="1"/>
              <a:t>Embryonics</a:t>
            </a:r>
            <a:r>
              <a:rPr lang="en-US" sz="1800" dirty="0"/>
              <a:t> project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contraction for </a:t>
            </a:r>
            <a:r>
              <a:rPr lang="en-US" sz="1600" i="1" dirty="0">
                <a:cs typeface="Times New Roman" pitchFamily="18" charset="0"/>
              </a:rPr>
              <a:t>embryonic electronics</a:t>
            </a:r>
            <a:r>
              <a:rPr lang="en-US" sz="1600" dirty="0">
                <a:cs typeface="Times New Roman" pitchFamily="18" charset="0"/>
              </a:rPr>
              <a:t> 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long term research project, LSL Laboratory, EPF Lausanne, Switzerland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bridge between the worlds of biology and electronics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use biologically-inspired mechanisms</a:t>
            </a:r>
          </a:p>
          <a:p>
            <a:endParaRPr lang="en-US" sz="1600" dirty="0">
              <a:cs typeface="Times New Roman" pitchFamily="18" charset="0"/>
            </a:endParaRPr>
          </a:p>
          <a:p>
            <a:r>
              <a:rPr lang="en-US" sz="1800" dirty="0" err="1">
                <a:cs typeface="Times New Roman" pitchFamily="18" charset="0"/>
              </a:rPr>
              <a:t>Embryonics</a:t>
            </a:r>
            <a:r>
              <a:rPr lang="en-US" sz="1800" dirty="0">
                <a:cs typeface="Times New Roman" pitchFamily="18" charset="0"/>
              </a:rPr>
              <a:t>’ main goals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multi-cellular organization 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massive parallel operation of a multitude of simple elements (the cells)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copy of the genome in each cell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self-repair (self-healing) and self-reproduction (self-replication)</a:t>
            </a:r>
          </a:p>
          <a:p>
            <a:pPr lvl="1"/>
            <a:endParaRPr lang="en-US" sz="1600" dirty="0">
              <a:cs typeface="Times New Roman" pitchFamily="18" charset="0"/>
            </a:endParaRPr>
          </a:p>
          <a:p>
            <a:pPr lvl="1"/>
            <a:endParaRPr lang="en-US" sz="16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52400" y="381000"/>
            <a:ext cx="86344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1: Introduction – Bio-Inspired Computer Hardware (2)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57364"/>
            <a:ext cx="7696200" cy="4344999"/>
          </a:xfrm>
        </p:spPr>
        <p:txBody>
          <a:bodyPr/>
          <a:lstStyle/>
          <a:p>
            <a:r>
              <a:rPr lang="en-US" sz="1800" dirty="0"/>
              <a:t>The </a:t>
            </a:r>
            <a:r>
              <a:rPr lang="en-US" sz="1800" dirty="0" err="1"/>
              <a:t>Embryonics</a:t>
            </a:r>
            <a:r>
              <a:rPr lang="en-US" sz="1800" dirty="0"/>
              <a:t> </a:t>
            </a:r>
            <a:r>
              <a:rPr lang="en-US" sz="1800" dirty="0">
                <a:cs typeface="Times New Roman" pitchFamily="18" charset="0"/>
              </a:rPr>
              <a:t>research team at LSL Laboratory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Prof. D. Mange, project founder and leader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Dr. A. Stauffer, Dr. G. </a:t>
            </a:r>
            <a:r>
              <a:rPr lang="en-US" sz="1600" dirty="0" err="1">
                <a:cs typeface="Times New Roman" pitchFamily="18" charset="0"/>
              </a:rPr>
              <a:t>Tempesti</a:t>
            </a:r>
            <a:endParaRPr lang="en-US" sz="1600" dirty="0">
              <a:cs typeface="Times New Roman" pitchFamily="18" charset="0"/>
            </a:endParaRPr>
          </a:p>
          <a:p>
            <a:pPr lvl="1"/>
            <a:r>
              <a:rPr lang="en-US" sz="1600" dirty="0">
                <a:cs typeface="Times New Roman" pitchFamily="18" charset="0"/>
              </a:rPr>
              <a:t>L. </a:t>
            </a:r>
            <a:r>
              <a:rPr lang="en-US" sz="1600" dirty="0" err="1">
                <a:cs typeface="Times New Roman" pitchFamily="18" charset="0"/>
              </a:rPr>
              <a:t>Prodan</a:t>
            </a:r>
            <a:endParaRPr lang="en-US" sz="1600" dirty="0">
              <a:cs typeface="Times New Roman" pitchFamily="18" charset="0"/>
            </a:endParaRPr>
          </a:p>
          <a:p>
            <a:endParaRPr lang="en-US" sz="1600" dirty="0">
              <a:cs typeface="Times New Roman" pitchFamily="18" charset="0"/>
            </a:endParaRPr>
          </a:p>
          <a:p>
            <a:r>
              <a:rPr lang="en-US" sz="1800" dirty="0" err="1">
                <a:cs typeface="Times New Roman" pitchFamily="18" charset="0"/>
              </a:rPr>
              <a:t>MuxTree</a:t>
            </a:r>
            <a:r>
              <a:rPr lang="en-US" sz="1800" dirty="0">
                <a:cs typeface="Times New Roman" pitchFamily="18" charset="0"/>
              </a:rPr>
              <a:t>: a new type of FPGA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Bio-inspired electronic molecule 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Bio-inspired mechanisms: self-repair and self-replication</a:t>
            </a:r>
          </a:p>
          <a:p>
            <a:pPr lvl="1"/>
            <a:endParaRPr lang="en-US" sz="1600" dirty="0">
              <a:cs typeface="Times New Roman" pitchFamily="18" charset="0"/>
            </a:endParaRPr>
          </a:p>
          <a:p>
            <a:pPr lvl="1"/>
            <a:endParaRPr lang="en-US" sz="16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152400" y="381000"/>
            <a:ext cx="870588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1: Introduction – Bio-Inspired Computer Hardware (3)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3050"/>
            <a:ext cx="7696200" cy="44069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Possibility of modifying hardware by using information demonstrated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Feasibility of creating bio-inspired computer hardware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Electronic organism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2D array of processing elements identical in structure (biological cells)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each element executes a different part of the same program (biological genome)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Entire genome carried by each cell 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Biological robustness, consequence of redundancy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Intrinsic </a:t>
            </a:r>
            <a:r>
              <a:rPr lang="en-US" sz="1800" dirty="0" err="1"/>
              <a:t>suport</a:t>
            </a:r>
            <a:r>
              <a:rPr lang="en-US" sz="1800" dirty="0"/>
              <a:t> for self-repair provided by redundancy (spare elements)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18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52400" y="381000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2: The </a:t>
            </a:r>
            <a:r>
              <a:rPr lang="en-US" b="1" dirty="0" err="1">
                <a:solidFill>
                  <a:schemeClr val="tx2"/>
                </a:solidFill>
              </a:rPr>
              <a:t>Embryonics</a:t>
            </a:r>
            <a:r>
              <a:rPr lang="en-US" b="1" dirty="0">
                <a:solidFill>
                  <a:schemeClr val="tx2"/>
                </a:solidFill>
              </a:rPr>
              <a:t> Project – Introduction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28802"/>
            <a:ext cx="7696200" cy="41973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Artificial cell requirements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Genome memory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Coordinate mechanism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Genome interpreter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Data processing unit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routing unit and connections</a:t>
            </a:r>
          </a:p>
          <a:p>
            <a:pPr lvl="1">
              <a:buFontTx/>
              <a:buNone/>
            </a:pPr>
            <a:endParaRPr lang="en-US" sz="1600" dirty="0">
              <a:cs typeface="Times New Roman" pitchFamily="18" charset="0"/>
            </a:endParaRPr>
          </a:p>
          <a:p>
            <a:r>
              <a:rPr lang="en-US" sz="1800" dirty="0" err="1">
                <a:cs typeface="Times New Roman" pitchFamily="18" charset="0"/>
              </a:rPr>
              <a:t>MicTree</a:t>
            </a:r>
            <a:r>
              <a:rPr lang="en-US" sz="1800" dirty="0">
                <a:cs typeface="Times New Roman" pitchFamily="18" charset="0"/>
              </a:rPr>
              <a:t>: First implementation of an electronic cell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Puzzle-like structure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Use of an FPGA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Encased in a plastic box called </a:t>
            </a:r>
            <a:r>
              <a:rPr lang="en-US" sz="1600" dirty="0" err="1">
                <a:cs typeface="Times New Roman" pitchFamily="18" charset="0"/>
              </a:rPr>
              <a:t>Biodule</a:t>
            </a:r>
            <a:r>
              <a:rPr lang="en-US" sz="1600" dirty="0">
                <a:cs typeface="Times New Roman" pitchFamily="18" charset="0"/>
              </a:rPr>
              <a:t> 601 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52400" y="381000"/>
            <a:ext cx="870588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2: The </a:t>
            </a:r>
            <a:r>
              <a:rPr lang="en-US" b="1" dirty="0" err="1">
                <a:solidFill>
                  <a:schemeClr val="tx2"/>
                </a:solidFill>
              </a:rPr>
              <a:t>Embryonics</a:t>
            </a:r>
            <a:r>
              <a:rPr lang="en-US" b="1" dirty="0">
                <a:solidFill>
                  <a:schemeClr val="tx2"/>
                </a:solidFill>
              </a:rPr>
              <a:t> Project – The Artificial Cell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85926"/>
            <a:ext cx="7696200" cy="42640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“Death” of artificial cells very costly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Avoiding possible by: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Each cell made of molecules</a:t>
            </a:r>
            <a:r>
              <a:rPr lang="en-US" sz="1600" dirty="0"/>
              <a:t> 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A finite number of spare molecules</a:t>
            </a:r>
            <a:r>
              <a:rPr lang="en-US" sz="1600" dirty="0"/>
              <a:t> in </a:t>
            </a:r>
            <a:r>
              <a:rPr lang="en-US" sz="1600" dirty="0">
                <a:cs typeface="Times New Roman" pitchFamily="18" charset="0"/>
              </a:rPr>
              <a:t>each cell</a:t>
            </a:r>
          </a:p>
          <a:p>
            <a:pPr lvl="1">
              <a:buFontTx/>
              <a:buNone/>
            </a:pPr>
            <a:endParaRPr lang="en-US" sz="1600" dirty="0">
              <a:cs typeface="Times New Roman" pitchFamily="18" charset="0"/>
            </a:endParaRPr>
          </a:p>
          <a:p>
            <a:r>
              <a:rPr lang="en-US" sz="1800" dirty="0">
                <a:cs typeface="Times New Roman" pitchFamily="18" charset="0"/>
              </a:rPr>
              <a:t>Completely homogenous self-repairable FPGA due to different types of molecules required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No such commercial FPGA available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400" dirty="0">
              <a:cs typeface="Times New Roman" pitchFamily="18" charset="0"/>
            </a:endParaRPr>
          </a:p>
          <a:p>
            <a:r>
              <a:rPr lang="en-US" sz="1800" dirty="0">
                <a:cs typeface="Times New Roman" pitchFamily="18" charset="0"/>
              </a:rPr>
              <a:t>Goal: conception of a new FPGA, capable of self-repair and self-replication </a:t>
            </a:r>
          </a:p>
          <a:p>
            <a:endParaRPr lang="en-US" sz="1800" dirty="0"/>
          </a:p>
          <a:p>
            <a:pPr lvl="1"/>
            <a:endParaRPr lang="en-US" sz="16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52400" y="381000"/>
            <a:ext cx="86344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2: The </a:t>
            </a:r>
            <a:r>
              <a:rPr lang="en-US" b="1" dirty="0" err="1">
                <a:solidFill>
                  <a:schemeClr val="tx2"/>
                </a:solidFill>
              </a:rPr>
              <a:t>Embryonics</a:t>
            </a:r>
            <a:r>
              <a:rPr lang="en-US" b="1" dirty="0">
                <a:solidFill>
                  <a:schemeClr val="tx2"/>
                </a:solidFill>
              </a:rPr>
              <a:t> Project – The Artificial Molecule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785926"/>
            <a:ext cx="6248400" cy="4187837"/>
          </a:xfrm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1800" dirty="0">
                <a:cs typeface="Times New Roman" pitchFamily="18" charset="0"/>
              </a:rPr>
              <a:t>Artificial organism in </a:t>
            </a:r>
            <a:r>
              <a:rPr lang="en-US" sz="1800" dirty="0" err="1">
                <a:cs typeface="Times New Roman" pitchFamily="18" charset="0"/>
              </a:rPr>
              <a:t>Embryonics</a:t>
            </a:r>
            <a:endParaRPr lang="en-US" sz="18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Three level hierarchy</a:t>
            </a:r>
          </a:p>
          <a:p>
            <a:pPr lvl="1">
              <a:lnSpc>
                <a:spcPct val="150000"/>
              </a:lnSpc>
            </a:pPr>
            <a:r>
              <a:rPr lang="en-US" sz="1600" dirty="0" err="1">
                <a:cs typeface="Times New Roman" pitchFamily="18" charset="0"/>
              </a:rPr>
              <a:t>Organismic</a:t>
            </a:r>
            <a:r>
              <a:rPr lang="en-US" sz="1600" dirty="0">
                <a:cs typeface="Times New Roman" pitchFamily="18" charset="0"/>
              </a:rPr>
              <a:t> level (made of cells)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Cellular level (made of molecules)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Molecular level (basic FPGA element)</a:t>
            </a:r>
          </a:p>
          <a:p>
            <a:endParaRPr lang="en-US" sz="1800" dirty="0"/>
          </a:p>
          <a:p>
            <a:pPr lvl="1"/>
            <a:endParaRPr lang="en-US" sz="16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52400" y="381000"/>
            <a:ext cx="8848756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2: The </a:t>
            </a:r>
            <a:r>
              <a:rPr lang="en-US" b="1" dirty="0" err="1">
                <a:solidFill>
                  <a:schemeClr val="tx2"/>
                </a:solidFill>
              </a:rPr>
              <a:t>Embryonics</a:t>
            </a:r>
            <a:r>
              <a:rPr lang="en-US" b="1" dirty="0">
                <a:solidFill>
                  <a:schemeClr val="tx2"/>
                </a:solidFill>
              </a:rPr>
              <a:t> Project – The Artificial Molecule (2) </a:t>
            </a:r>
          </a:p>
        </p:txBody>
      </p:sp>
      <p:graphicFrame>
        <p:nvGraphicFramePr>
          <p:cNvPr id="20531" name="Group 51"/>
          <p:cNvGraphicFramePr>
            <a:graphicFrameLocks noGrp="1"/>
          </p:cNvGraphicFramePr>
          <p:nvPr/>
        </p:nvGraphicFramePr>
        <p:xfrm>
          <a:off x="1285852" y="4286256"/>
          <a:ext cx="6096000" cy="134112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Biology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Electronics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Multi-cellular organism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Parallel Computer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Cell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Processor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Molecule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FPGA Element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152400" y="381000"/>
            <a:ext cx="877731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2: The </a:t>
            </a:r>
            <a:r>
              <a:rPr lang="en-US" b="1" dirty="0" err="1">
                <a:solidFill>
                  <a:schemeClr val="tx2"/>
                </a:solidFill>
              </a:rPr>
              <a:t>Embryonics</a:t>
            </a:r>
            <a:r>
              <a:rPr lang="en-US" b="1" dirty="0">
                <a:solidFill>
                  <a:schemeClr val="tx2"/>
                </a:solidFill>
              </a:rPr>
              <a:t> Project – The Artificial Molecule (3)</a:t>
            </a:r>
          </a:p>
        </p:txBody>
      </p:sp>
      <p:pic>
        <p:nvPicPr>
          <p:cNvPr id="19467" name="Picture 11" descr="C:\Documents and Settings\lprodan\My Documents\Ref1\Prezentare\fi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935" y="1643050"/>
            <a:ext cx="6399213" cy="43656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488" y="1500174"/>
            <a:ext cx="6286512" cy="5000660"/>
          </a:xfrm>
        </p:spPr>
        <p:txBody>
          <a:bodyPr/>
          <a:lstStyle/>
          <a:p>
            <a:pPr marL="971550" lvl="1" indent="-457200">
              <a:lnSpc>
                <a:spcPct val="170000"/>
              </a:lnSpc>
              <a:buNone/>
            </a:pPr>
            <a:r>
              <a:rPr lang="ro-RO" sz="2100" b="1" dirty="0" smtClean="0"/>
              <a:t>DESIGN-UL CIRCUITELOR</a:t>
            </a:r>
            <a:endParaRPr lang="en-US" sz="2100" b="1" dirty="0" smtClean="0"/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1800" b="1" dirty="0" smtClean="0"/>
              <a:t>Elemente logice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1800" b="1" dirty="0" smtClean="0"/>
              <a:t>Interconexiuni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1800" b="1" dirty="0" smtClean="0"/>
              <a:t>Programare</a:t>
            </a:r>
            <a:endParaRPr lang="en-US" sz="2000" b="1" dirty="0" smtClean="0"/>
          </a:p>
          <a:p>
            <a:pPr marL="971550" lvl="1" indent="-457200">
              <a:lnSpc>
                <a:spcPct val="170000"/>
              </a:lnSpc>
              <a:buNone/>
            </a:pPr>
            <a:r>
              <a:rPr lang="en-US" sz="2100" b="1" dirty="0" smtClean="0"/>
              <a:t>APLICA</a:t>
            </a:r>
            <a:r>
              <a:rPr lang="ro-RO" sz="2100" b="1" dirty="0" smtClean="0"/>
              <a:t>ŢII</a:t>
            </a:r>
            <a:endParaRPr lang="en-US" sz="2100" b="1" dirty="0" smtClean="0"/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2000" b="1" dirty="0" smtClean="0"/>
              <a:t>Procesarea imaginilor</a:t>
            </a:r>
          </a:p>
          <a:p>
            <a:pPr marL="1371600" lvl="2" indent="-457200">
              <a:lnSpc>
                <a:spcPct val="170000"/>
              </a:lnSpc>
              <a:buNone/>
            </a:pPr>
            <a:r>
              <a:rPr lang="en-US" sz="2000" b="1" dirty="0" err="1" smtClean="0"/>
              <a:t>Proces</a:t>
            </a:r>
            <a:r>
              <a:rPr lang="ro-RO" sz="2000" b="1" dirty="0" smtClean="0"/>
              <a:t>area aritmetică în VF</a:t>
            </a:r>
            <a:endParaRPr lang="en-US" sz="2000" b="1" dirty="0" smtClean="0"/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2000" b="1" dirty="0" smtClean="0"/>
              <a:t>Calcul tolerant la defecte </a:t>
            </a:r>
            <a:r>
              <a:rPr lang="ro-RO" sz="2000" b="1" dirty="0" smtClean="0">
                <a:solidFill>
                  <a:schemeClr val="bg1"/>
                </a:solidFill>
                <a:sym typeface="Wingdings"/>
              </a:rPr>
              <a:t>– Embryonics</a:t>
            </a:r>
            <a:endParaRPr lang="ro-RO" sz="2000" b="1" dirty="0" smtClean="0">
              <a:solidFill>
                <a:schemeClr val="bg1"/>
              </a:solidFill>
            </a:endParaRPr>
          </a:p>
          <a:p>
            <a:pPr marL="1371600" lvl="2" indent="-457200">
              <a:lnSpc>
                <a:spcPct val="170000"/>
              </a:lnSpc>
              <a:buNone/>
            </a:pPr>
            <a:r>
              <a:rPr lang="ro-RO" sz="2000" b="1" dirty="0" smtClean="0"/>
              <a:t>Procesarea în reţea</a:t>
            </a:r>
            <a:endParaRPr lang="en-US" sz="2400" b="1" dirty="0" smtClean="0"/>
          </a:p>
          <a:p>
            <a:pPr marL="1371600" lvl="2" indent="-457200">
              <a:lnSpc>
                <a:spcPct val="170000"/>
              </a:lnSpc>
              <a:buNone/>
            </a:pPr>
            <a:endParaRPr lang="en-US" sz="2000" b="1" dirty="0" smtClean="0"/>
          </a:p>
          <a:p>
            <a:pPr marL="971550" lvl="1" indent="-457200">
              <a:lnSpc>
                <a:spcPct val="170000"/>
              </a:lnSpc>
              <a:buNone/>
            </a:pPr>
            <a:endParaRPr lang="ro-RO" sz="2300" b="1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1440" tIns="45720" rIns="91440" bIns="45720"/>
          <a:lstStyle/>
          <a:p>
            <a:pPr algn="ctr"/>
            <a:r>
              <a:rPr lang="ro-RO" sz="4500" dirty="0" smtClean="0"/>
              <a:t>Despre ce vorbim </a:t>
            </a:r>
            <a:r>
              <a:rPr lang="en-US" sz="4500" dirty="0" smtClean="0"/>
              <a:t>?</a:t>
            </a:r>
            <a:endParaRPr lang="en-GB" sz="45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000232" y="1285860"/>
            <a:ext cx="13573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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00232" y="3429000"/>
            <a:ext cx="121444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971550" marR="0" lvl="1" indent="-457200" algn="l" defTabSz="914400" rtl="0" eaLnBrk="1" fontAlgn="base" latinLnBrk="0" hangingPunct="1">
              <a:lnSpc>
                <a:spcPct val="17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o-RO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sym typeface="Wingdings"/>
              </a:rPr>
              <a:t></a:t>
            </a:r>
            <a:endParaRPr kumimoji="0" lang="ro-RO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3" dur="2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52400" y="381000"/>
            <a:ext cx="870588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2: The </a:t>
            </a:r>
            <a:r>
              <a:rPr lang="en-US" b="1" dirty="0" err="1">
                <a:solidFill>
                  <a:schemeClr val="tx2"/>
                </a:solidFill>
              </a:rPr>
              <a:t>Embryonics</a:t>
            </a:r>
            <a:r>
              <a:rPr lang="en-US" b="1" dirty="0">
                <a:solidFill>
                  <a:schemeClr val="tx2"/>
                </a:solidFill>
              </a:rPr>
              <a:t> Project – The </a:t>
            </a:r>
            <a:r>
              <a:rPr lang="en-US" b="1" dirty="0" err="1">
                <a:solidFill>
                  <a:schemeClr val="tx2"/>
                </a:solidFill>
              </a:rPr>
              <a:t>MuxTree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010400" cy="4114800"/>
          </a:xfrm>
          <a:noFill/>
          <a:ln/>
        </p:spPr>
        <p:txBody>
          <a:bodyPr/>
          <a:lstStyle/>
          <a:p>
            <a:pPr marL="609600" indent="-609600" algn="ctr">
              <a:lnSpc>
                <a:spcPct val="150000"/>
              </a:lnSpc>
              <a:buFontTx/>
              <a:buNone/>
            </a:pPr>
            <a:r>
              <a:rPr lang="en-US" sz="1800" b="1">
                <a:cs typeface="Times New Roman" pitchFamily="18" charset="0"/>
              </a:rPr>
              <a:t>MuxTree basic structure</a:t>
            </a:r>
          </a:p>
          <a:p>
            <a:pPr marL="990600" lvl="1" indent="-533400">
              <a:lnSpc>
                <a:spcPct val="150000"/>
              </a:lnSpc>
            </a:pPr>
            <a:endParaRPr lang="en-US" sz="1600">
              <a:cs typeface="Times New Roman" pitchFamily="18" charset="0"/>
            </a:endParaRPr>
          </a:p>
          <a:p>
            <a:pPr marL="990600" lvl="1" indent="-533400">
              <a:lnSpc>
                <a:spcPct val="150000"/>
              </a:lnSpc>
              <a:buFontTx/>
              <a:buChar char="•"/>
            </a:pPr>
            <a:r>
              <a:rPr lang="en-US" sz="1600">
                <a:cs typeface="Times New Roman" pitchFamily="18" charset="0"/>
              </a:rPr>
              <a:t>2D array of elements (the electronic molecules) </a:t>
            </a:r>
          </a:p>
          <a:p>
            <a:pPr marL="990600" lvl="1" indent="-533400">
              <a:lnSpc>
                <a:spcPct val="150000"/>
              </a:lnSpc>
              <a:buFontTx/>
              <a:buChar char="•"/>
            </a:pPr>
            <a:r>
              <a:rPr lang="en-US" sz="1600">
                <a:cs typeface="Times New Roman" pitchFamily="18" charset="0"/>
              </a:rPr>
              <a:t>programmable function (FU – the functional unit) </a:t>
            </a:r>
          </a:p>
          <a:p>
            <a:pPr marL="1752600" lvl="3" indent="-381000">
              <a:lnSpc>
                <a:spcPct val="150000"/>
              </a:lnSpc>
            </a:pPr>
            <a:r>
              <a:rPr lang="en-US" sz="1400">
                <a:cs typeface="Times New Roman" pitchFamily="18" charset="0"/>
              </a:rPr>
              <a:t>	based on multiplexers</a:t>
            </a:r>
          </a:p>
          <a:p>
            <a:pPr marL="1752600" lvl="3" indent="-381000">
              <a:lnSpc>
                <a:spcPct val="150000"/>
              </a:lnSpc>
            </a:pPr>
            <a:r>
              <a:rPr lang="en-US" sz="1400">
                <a:cs typeface="Times New Roman" pitchFamily="18" charset="0"/>
              </a:rPr>
              <a:t>	D-type flip-flop as memory element</a:t>
            </a:r>
          </a:p>
          <a:p>
            <a:pPr marL="990600" lvl="1" indent="-533400">
              <a:lnSpc>
                <a:spcPct val="150000"/>
              </a:lnSpc>
              <a:buFontTx/>
              <a:buChar char="•"/>
            </a:pPr>
            <a:r>
              <a:rPr lang="en-US" sz="1600">
                <a:cs typeface="Times New Roman" pitchFamily="18" charset="0"/>
              </a:rPr>
              <a:t>programmable connections (SB - the switching block)</a:t>
            </a:r>
          </a:p>
          <a:p>
            <a:pPr marL="990600" lvl="1" indent="-533400">
              <a:lnSpc>
                <a:spcPct val="150000"/>
              </a:lnSpc>
              <a:buFontTx/>
              <a:buChar char="•"/>
            </a:pPr>
            <a:r>
              <a:rPr lang="en-US" sz="1600">
                <a:cs typeface="Times New Roman" pitchFamily="18" charset="0"/>
              </a:rPr>
              <a:t>a configuration register (CREG)</a:t>
            </a:r>
          </a:p>
          <a:p>
            <a:pPr marL="609600" indent="-609600"/>
            <a:endParaRPr lang="en-US" sz="1800"/>
          </a:p>
          <a:p>
            <a:pPr marL="990600" lvl="1" indent="-533400"/>
            <a:endParaRPr lang="en-US" sz="1600"/>
          </a:p>
          <a:p>
            <a:pPr marL="609600" indent="-609600">
              <a:buFontTx/>
              <a:buNone/>
            </a:pPr>
            <a:endParaRPr lang="en-US" sz="180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52400" y="381000"/>
            <a:ext cx="86344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2: The </a:t>
            </a:r>
            <a:r>
              <a:rPr lang="en-US" b="1" dirty="0" err="1">
                <a:solidFill>
                  <a:schemeClr val="tx2"/>
                </a:solidFill>
              </a:rPr>
              <a:t>Embryonics</a:t>
            </a:r>
            <a:r>
              <a:rPr lang="en-US" b="1" dirty="0">
                <a:solidFill>
                  <a:schemeClr val="tx2"/>
                </a:solidFill>
              </a:rPr>
              <a:t> Project – The </a:t>
            </a:r>
            <a:r>
              <a:rPr lang="en-US" b="1" dirty="0" err="1">
                <a:solidFill>
                  <a:schemeClr val="tx2"/>
                </a:solidFill>
              </a:rPr>
              <a:t>MuxTree</a:t>
            </a:r>
            <a:r>
              <a:rPr lang="en-US" b="1" dirty="0">
                <a:solidFill>
                  <a:schemeClr val="tx2"/>
                </a:solidFill>
              </a:rPr>
              <a:t> (2)</a:t>
            </a:r>
          </a:p>
        </p:txBody>
      </p:sp>
      <p:pic>
        <p:nvPicPr>
          <p:cNvPr id="22536" name="Picture 8" descr="C:\Documents and Settings\lprodan\My Documents\Ref1\Prezentare\fig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736743"/>
            <a:ext cx="4378325" cy="42640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928802"/>
            <a:ext cx="6096000" cy="409099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Data storage required by the genome program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Only one flip-flop available per molecule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Initial </a:t>
            </a:r>
            <a:r>
              <a:rPr lang="en-US" sz="1800" dirty="0" err="1">
                <a:cs typeface="Times New Roman" pitchFamily="18" charset="0"/>
              </a:rPr>
              <a:t>MuxTree</a:t>
            </a:r>
            <a:r>
              <a:rPr lang="en-US" sz="1800" dirty="0">
                <a:cs typeface="Times New Roman" pitchFamily="18" charset="0"/>
              </a:rPr>
              <a:t> design ill-suited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Memory the major issue for improvement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memory structures desirable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conventional memory issues not essential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 lvl="1"/>
            <a:endParaRPr lang="en-US" sz="16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152400" y="381000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3: The Architecture – Introduction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4929198"/>
            <a:ext cx="5715000" cy="1273165"/>
          </a:xfrm>
        </p:spPr>
        <p:txBody>
          <a:bodyPr/>
          <a:lstStyle/>
          <a:p>
            <a:r>
              <a:rPr lang="en-US" sz="1800" dirty="0">
                <a:cs typeface="Times New Roman" pitchFamily="18" charset="0"/>
              </a:rPr>
              <a:t>Multiple basic memory areas (in red) allowed</a:t>
            </a:r>
          </a:p>
          <a:p>
            <a:r>
              <a:rPr lang="en-US" sz="1800" dirty="0">
                <a:cs typeface="Times New Roman" pitchFamily="18" charset="0"/>
              </a:rPr>
              <a:t>Mixed mode molecules (brown)</a:t>
            </a:r>
          </a:p>
          <a:p>
            <a:r>
              <a:rPr lang="en-US" sz="1800" dirty="0">
                <a:cs typeface="Times New Roman" pitchFamily="18" charset="0"/>
              </a:rPr>
              <a:t>Cellular area delimited by a membrane</a:t>
            </a:r>
            <a:endParaRPr lang="en-US" sz="1800" dirty="0"/>
          </a:p>
          <a:p>
            <a:pPr lvl="1"/>
            <a:endParaRPr lang="en-US" sz="1600" dirty="0"/>
          </a:p>
          <a:p>
            <a:pPr>
              <a:buFontTx/>
              <a:buNone/>
            </a:pPr>
            <a:endParaRPr lang="en-US" sz="1800" dirty="0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152400" y="381000"/>
            <a:ext cx="842012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3: The Architecture – The Memory </a:t>
            </a:r>
          </a:p>
        </p:txBody>
      </p:sp>
      <p:pic>
        <p:nvPicPr>
          <p:cNvPr id="25609" name="Picture 9" descr="C:\Documents and Settings\lprodan\My Documents\Ref1\Prezentare\fi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105" y="1789121"/>
            <a:ext cx="4721225" cy="29257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52400" y="381000"/>
            <a:ext cx="85630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3: The Architecture – The Memory (2)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95400" y="2000240"/>
            <a:ext cx="6934200" cy="3857652"/>
          </a:xfrm>
          <a:noFill/>
          <a:ln/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sz="1800" b="1" dirty="0">
                <a:cs typeface="Times New Roman" pitchFamily="18" charset="0"/>
              </a:rPr>
              <a:t>Cyclic memory </a:t>
            </a:r>
            <a:r>
              <a:rPr lang="en-US" sz="1800" b="1" dirty="0" err="1">
                <a:cs typeface="Times New Roman" pitchFamily="18" charset="0"/>
              </a:rPr>
              <a:t>vs</a:t>
            </a:r>
            <a:r>
              <a:rPr lang="en-US" sz="1800" b="1" dirty="0">
                <a:cs typeface="Times New Roman" pitchFamily="18" charset="0"/>
              </a:rPr>
              <a:t> Addressable memory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 err="1">
                <a:cs typeface="Times New Roman" pitchFamily="18" charset="0"/>
              </a:rPr>
              <a:t>MuxTree</a:t>
            </a:r>
            <a:r>
              <a:rPr lang="en-US" sz="1800" dirty="0">
                <a:cs typeface="Times New Roman" pitchFamily="18" charset="0"/>
              </a:rPr>
              <a:t> element not specifically designed for data storage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Focus on achieving best connectivity and robustness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RAM-like memory implementation possible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Disadvantages: costly, addressability not essential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Cyclic memory a better suited alternative</a:t>
            </a:r>
            <a:endParaRPr lang="en-US" sz="1800" dirty="0"/>
          </a:p>
          <a:p>
            <a:pPr>
              <a:buFontTx/>
              <a:buNone/>
            </a:pPr>
            <a:endParaRPr lang="en-US" sz="1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52400" y="381000"/>
            <a:ext cx="870588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3: The Architecture – The Memory (3)</a:t>
            </a:r>
          </a:p>
        </p:txBody>
      </p:sp>
      <p:sp>
        <p:nvSpPr>
          <p:cNvPr id="2765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76400" y="4681558"/>
            <a:ext cx="6629400" cy="1676400"/>
          </a:xfrm>
          <a:noFill/>
          <a:ln/>
        </p:spPr>
        <p:txBody>
          <a:bodyPr/>
          <a:lstStyle/>
          <a:p>
            <a:r>
              <a:rPr lang="en-US" sz="1800" dirty="0">
                <a:cs typeface="Times New Roman" pitchFamily="18" charset="0"/>
              </a:rPr>
              <a:t>Simplicity: no address mechanism</a:t>
            </a:r>
          </a:p>
          <a:p>
            <a:r>
              <a:rPr lang="en-US" sz="1800" dirty="0">
                <a:cs typeface="Times New Roman" pitchFamily="18" charset="0"/>
              </a:rPr>
              <a:t>Efficiency: memory continuously shifts data (the genetic program)</a:t>
            </a:r>
          </a:p>
          <a:p>
            <a:r>
              <a:rPr lang="en-US" sz="1800" dirty="0">
                <a:cs typeface="Times New Roman" pitchFamily="18" charset="0"/>
              </a:rPr>
              <a:t>Accessibility: through data output ports</a:t>
            </a:r>
            <a:endParaRPr lang="en-US" sz="1800" dirty="0"/>
          </a:p>
        </p:txBody>
      </p:sp>
      <p:pic>
        <p:nvPicPr>
          <p:cNvPr id="27657" name="Picture 9" descr="C:\Documents and Settings\lprodan\My Documents\Ref1\Prezentare\fig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493845"/>
            <a:ext cx="4264025" cy="3006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52400" y="381000"/>
            <a:ext cx="86344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3: The Architecture – The Global Memory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47800" y="4733948"/>
            <a:ext cx="7315200" cy="19812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Global memory area composed of multiple basic memory areas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Output data port for each basic memory area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Stored data assembled from each basic memory data output</a:t>
            </a:r>
            <a:endParaRPr lang="en-US" sz="1800" dirty="0"/>
          </a:p>
        </p:txBody>
      </p:sp>
      <p:pic>
        <p:nvPicPr>
          <p:cNvPr id="28681" name="Picture 9" descr="C:\Documents and Settings\lprodan\My Documents\Ref1\Prezentare\fig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25620"/>
            <a:ext cx="4594225" cy="28463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152400" y="381000"/>
            <a:ext cx="85630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3: The Architecture – The Shifting Process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0" y="4686320"/>
            <a:ext cx="6019800" cy="16002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Data shifted serially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Chain pattern follows the columns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Circle closed at the bottom rightmost molecule</a:t>
            </a:r>
            <a:endParaRPr lang="en-US" sz="1800" dirty="0"/>
          </a:p>
        </p:txBody>
      </p:sp>
      <p:pic>
        <p:nvPicPr>
          <p:cNvPr id="29706" name="Picture 10" descr="C:\Documents and Settings\lprodan\My Documents\Ref1\Prezentare\fig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871670"/>
            <a:ext cx="3840163" cy="2628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52400" y="381000"/>
            <a:ext cx="86344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Introduction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1406" y="1666884"/>
            <a:ext cx="7391400" cy="30480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1800" dirty="0">
                <a:cs typeface="Times New Roman" pitchFamily="18" charset="0"/>
              </a:rPr>
              <a:t>The prototype: </a:t>
            </a:r>
            <a:r>
              <a:rPr lang="en-US" sz="1800" dirty="0" err="1">
                <a:cs typeface="Times New Roman" pitchFamily="18" charset="0"/>
              </a:rPr>
              <a:t>Biodule</a:t>
            </a:r>
            <a:r>
              <a:rPr lang="en-US" sz="1800" dirty="0">
                <a:cs typeface="Times New Roman" pitchFamily="18" charset="0"/>
              </a:rPr>
              <a:t> 603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Use of Xilinx XC4013-PQ240-4 FPGA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Puzzle-like structure assembly of </a:t>
            </a:r>
            <a:r>
              <a:rPr lang="en-US" sz="1600" dirty="0" err="1">
                <a:cs typeface="Times New Roman" pitchFamily="18" charset="0"/>
              </a:rPr>
              <a:t>Biodules</a:t>
            </a:r>
            <a:endParaRPr lang="en-US" sz="16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Interconnections available via buses </a:t>
            </a:r>
            <a:endParaRPr lang="ro-RO" sz="1600" dirty="0" smtClean="0"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o-RO" sz="1600" dirty="0" smtClean="0">
                <a:cs typeface="Times New Roman" pitchFamily="18" charset="0"/>
              </a:rPr>
              <a:t>      a</a:t>
            </a:r>
            <a:r>
              <a:rPr lang="en-US" sz="1600" dirty="0" err="1" smtClean="0">
                <a:cs typeface="Times New Roman" pitchFamily="18" charset="0"/>
              </a:rPr>
              <a:t>nd</a:t>
            </a:r>
            <a:r>
              <a:rPr lang="ro-RO" sz="1600" dirty="0" smtClean="0">
                <a:cs typeface="Times New Roman" pitchFamily="18" charset="0"/>
              </a:rPr>
              <a:t> t</a:t>
            </a:r>
            <a:r>
              <a:rPr lang="en-US" sz="1600" dirty="0" err="1" smtClean="0">
                <a:cs typeface="Times New Roman" pitchFamily="18" charset="0"/>
              </a:rPr>
              <a:t>hrough</a:t>
            </a:r>
            <a:r>
              <a:rPr lang="en-US" sz="1600" dirty="0" smtClean="0">
                <a:cs typeface="Times New Roman" pitchFamily="18" charset="0"/>
              </a:rPr>
              <a:t> </a:t>
            </a:r>
            <a:r>
              <a:rPr lang="en-US" sz="1600" dirty="0">
                <a:cs typeface="Times New Roman" pitchFamily="18" charset="0"/>
              </a:rPr>
              <a:t>entire structure</a:t>
            </a:r>
          </a:p>
        </p:txBody>
      </p:sp>
      <p:pic>
        <p:nvPicPr>
          <p:cNvPr id="30731" name="Picture 11" descr="C:\Documents and Settings\lprodan\My Documents\Ref1\Prezentare\fig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048000"/>
            <a:ext cx="4697413" cy="28225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52400" y="381000"/>
            <a:ext cx="86344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CREG</a:t>
            </a: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600200" y="1695472"/>
            <a:ext cx="6934200" cy="48768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Initial configuration register CREG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provided molecular configuration code only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Loaded at run-time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Contents unchanged during operation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Management of FU and SB resources</a:t>
            </a:r>
          </a:p>
          <a:p>
            <a:pPr lvl="1">
              <a:lnSpc>
                <a:spcPct val="150000"/>
              </a:lnSpc>
              <a:buFontTx/>
              <a:buNone/>
            </a:pPr>
            <a:endParaRPr lang="en-US" sz="3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Current CREG design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Structure modified to also act as a user storage part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Molecular code (</a:t>
            </a:r>
            <a:r>
              <a:rPr lang="en-US" sz="1600" dirty="0" err="1">
                <a:cs typeface="Times New Roman" pitchFamily="18" charset="0"/>
              </a:rPr>
              <a:t>MolCode</a:t>
            </a:r>
            <a:r>
              <a:rPr lang="en-US" sz="1600" dirty="0">
                <a:cs typeface="Times New Roman" pitchFamily="18" charset="0"/>
              </a:rPr>
              <a:t>) function modified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Several operating modes available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Resources managed according to storage capacity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Procesarea imaginilor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1928802"/>
            <a:ext cx="8215370" cy="392909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Compresia imaginilor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Recunoaşterea imaginilor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Fiecare generaţie de sateliţi lansaţi de</a:t>
            </a:r>
            <a:r>
              <a:rPr lang="en-US" sz="2400" dirty="0" smtClean="0"/>
              <a:t> NASA </a:t>
            </a:r>
            <a:r>
              <a:rPr lang="ro-RO" sz="2400" dirty="0" smtClean="0"/>
              <a:t>conţin mai mulţi senzori, fiind depăşită capacitatea satelitului de a transfera datele către Pământ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Exemplu</a:t>
            </a:r>
            <a:r>
              <a:rPr lang="en-US" sz="2400" dirty="0" smtClean="0"/>
              <a:t>:</a:t>
            </a:r>
            <a:r>
              <a:rPr lang="ro-RO" sz="2400" dirty="0" smtClean="0"/>
              <a:t> 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satelitul Terra conţine 5 tipuri de senzori care colectează date pe 36 de benzi spectrale</a:t>
            </a:r>
          </a:p>
          <a:p>
            <a:pPr marL="800100" lvl="1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Baza de la </a:t>
            </a:r>
            <a:r>
              <a:rPr lang="en-US" sz="2400" dirty="0" smtClean="0"/>
              <a:t>White Sands, New Mexico</a:t>
            </a:r>
            <a:r>
              <a:rPr lang="ro-RO" sz="2400" dirty="0" smtClean="0"/>
              <a:t>, captează datele prin reţeaua </a:t>
            </a:r>
            <a:r>
              <a:rPr lang="en-US" sz="2400" dirty="0" smtClean="0"/>
              <a:t>Tracking and Data Relay Satellite System (TDRSS)</a:t>
            </a:r>
            <a:r>
              <a:rPr lang="ro-RO" sz="2400" dirty="0" smtClean="0"/>
              <a:t> cu o rată de transfer limitată la 150 Mbps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152400" y="381000"/>
            <a:ext cx="870588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CREG (2)</a:t>
            </a:r>
          </a:p>
        </p:txBody>
      </p:sp>
      <p:pic>
        <p:nvPicPr>
          <p:cNvPr id="33801" name="Picture 9" descr="C:\Documents and Settings\lprodan\My Documents\Ref1\Prezentare\fig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097102"/>
            <a:ext cx="4570413" cy="3403600"/>
          </a:xfrm>
          <a:prstGeom prst="rect">
            <a:avLst/>
          </a:prstGeom>
          <a:noFill/>
        </p:spPr>
      </p:pic>
      <p:sp>
        <p:nvSpPr>
          <p:cNvPr id="3380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16"/>
            <a:ext cx="2743200" cy="36576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CREG A: Initial, fixed width configuration register design</a:t>
            </a:r>
          </a:p>
          <a:p>
            <a:pPr>
              <a:lnSpc>
                <a:spcPct val="150000"/>
              </a:lnSpc>
            </a:pPr>
            <a:endParaRPr lang="en-US" sz="16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CREG B: Current, variable width configuration register design with storage capability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152400" y="381000"/>
            <a:ext cx="86344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CREG (3)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00200" y="1795482"/>
            <a:ext cx="6781800" cy="44196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Several configuration types needed for the memory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Molecule is no border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Molecule is border to the north (with data output)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Molecule is border to the south</a:t>
            </a:r>
          </a:p>
          <a:p>
            <a:pPr lvl="1">
              <a:lnSpc>
                <a:spcPct val="150000"/>
              </a:lnSpc>
              <a:buFontTx/>
              <a:buNone/>
            </a:pPr>
            <a:endParaRPr lang="en-US" sz="300" b="1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Molecule is border to the south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Molecule is not a corner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Molecule is a left corner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Molecule is a right corner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Molecule is a bottom of column (single column case)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52400" y="381000"/>
            <a:ext cx="877731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CREG (4)</a:t>
            </a:r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14400" y="1624034"/>
            <a:ext cx="2819400" cy="48768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A: Molecule is no border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US" sz="4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B: Molecule is border to the south but no corner</a:t>
            </a:r>
          </a:p>
          <a:p>
            <a:pPr>
              <a:lnSpc>
                <a:spcPct val="150000"/>
              </a:lnSpc>
            </a:pPr>
            <a:endParaRPr lang="en-US" sz="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US" sz="9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Molecule is border to the north, with data output port</a:t>
            </a:r>
          </a:p>
        </p:txBody>
      </p:sp>
      <p:pic>
        <p:nvPicPr>
          <p:cNvPr id="35851" name="Picture 11" descr="C:\Documents and Settings\lprodan\My Documents\Ref1\Prezentare\fig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4479925" cy="50323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52400" y="381000"/>
            <a:ext cx="85630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CREG (5)</a:t>
            </a:r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928802"/>
            <a:ext cx="3048000" cy="4471998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1800" b="1" dirty="0">
                <a:cs typeface="Times New Roman" pitchFamily="18" charset="0"/>
              </a:rPr>
              <a:t>Molecule is a corner and border to the south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8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A: Molecule is a left corner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1800" dirty="0"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n-US" sz="4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B: Molecule is a right corner</a:t>
            </a:r>
            <a:endParaRPr lang="en-US" sz="800" dirty="0">
              <a:cs typeface="Times New Roman" pitchFamily="18" charset="0"/>
            </a:endParaRPr>
          </a:p>
        </p:txBody>
      </p:sp>
      <p:pic>
        <p:nvPicPr>
          <p:cNvPr id="36875" name="Picture 11" descr="C:\Documents and Settings\lprodan\My Documents\Ref1\Prezentare\fig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133600"/>
            <a:ext cx="4570413" cy="3413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52400" y="381000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</a:t>
            </a:r>
            <a:r>
              <a:rPr lang="en-US" b="1" dirty="0" err="1">
                <a:solidFill>
                  <a:schemeClr val="tx2"/>
                </a:solidFill>
              </a:rPr>
              <a:t>MolCode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00200" y="1795482"/>
            <a:ext cx="6781800" cy="44196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Functionality of a molecule determined by the molecular code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Operating modes for a molecule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Logic mode (non-memory mode)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Memory mode</a:t>
            </a:r>
          </a:p>
          <a:p>
            <a:pPr lvl="1">
              <a:lnSpc>
                <a:spcPct val="150000"/>
              </a:lnSpc>
              <a:buFontTx/>
              <a:buNone/>
            </a:pPr>
            <a:endParaRPr lang="en-US" sz="8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The memory mode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Short memory mode (8 bits storage) with interconnection management (SB)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Long memory mode (16 bits storage) with limited interconnection management (fixed SB)</a:t>
            </a:r>
          </a:p>
          <a:p>
            <a:pPr>
              <a:lnSpc>
                <a:spcPct val="150000"/>
              </a:lnSpc>
            </a:pPr>
            <a:endParaRPr lang="en-US" sz="1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152400" y="381000"/>
            <a:ext cx="8229600" cy="69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SB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066800" y="2143116"/>
            <a:ext cx="2590800" cy="3571884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Manages the interconnections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8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Any routing combination possible</a:t>
            </a:r>
          </a:p>
        </p:txBody>
      </p:sp>
      <p:pic>
        <p:nvPicPr>
          <p:cNvPr id="40969" name="Picture 9" descr="C:\Documents and Settings\lprodan\My Documents\Ref1\Prezentare\fig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74877"/>
            <a:ext cx="4537075" cy="34972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152400" y="381000"/>
            <a:ext cx="8491566" cy="8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</a:t>
            </a:r>
            <a:r>
              <a:rPr lang="en-US" b="1" dirty="0" err="1">
                <a:solidFill>
                  <a:schemeClr val="tx2"/>
                </a:solidFill>
              </a:rPr>
              <a:t>MolCode</a:t>
            </a:r>
            <a:r>
              <a:rPr lang="en-US" b="1" dirty="0">
                <a:solidFill>
                  <a:schemeClr val="tx2"/>
                </a:solidFill>
              </a:rPr>
              <a:t> (2)</a:t>
            </a:r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52600" y="2166942"/>
            <a:ext cx="5867400" cy="1619248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The molecular code (</a:t>
            </a:r>
            <a:r>
              <a:rPr lang="en-US" sz="1800" dirty="0" err="1">
                <a:cs typeface="Times New Roman" pitchFamily="18" charset="0"/>
              </a:rPr>
              <a:t>MolCode</a:t>
            </a:r>
            <a:r>
              <a:rPr lang="en-US" sz="1800" dirty="0">
                <a:cs typeface="Times New Roman" pitchFamily="18" charset="0"/>
              </a:rPr>
              <a:t>) divided in 2 parts: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The flip-flop FF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The configuration register CREG</a:t>
            </a:r>
          </a:p>
          <a:p>
            <a:pPr>
              <a:lnSpc>
                <a:spcPct val="150000"/>
              </a:lnSpc>
            </a:pPr>
            <a:endParaRPr lang="en-US" sz="1800" dirty="0">
              <a:cs typeface="Times New Roman" pitchFamily="18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2136775" y="4803790"/>
            <a:ext cx="4911725" cy="7667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657600" y="4840302"/>
            <a:ext cx="33655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CREG</a:t>
            </a:r>
            <a:r>
              <a:rPr lang="en-US" sz="1100" b="1">
                <a:latin typeface="Times New Roman" pitchFamily="18" charset="0"/>
              </a:rPr>
              <a:t>19:0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8923" name="Line 11"/>
          <p:cNvSpPr>
            <a:spLocks noChangeShapeType="1"/>
          </p:cNvSpPr>
          <p:nvPr/>
        </p:nvSpPr>
        <p:spPr bwMode="auto">
          <a:xfrm>
            <a:off x="2897188" y="4830777"/>
            <a:ext cx="0" cy="722313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4" name="Line 12"/>
          <p:cNvSpPr>
            <a:spLocks noChangeShapeType="1"/>
          </p:cNvSpPr>
          <p:nvPr/>
        </p:nvSpPr>
        <p:spPr bwMode="auto">
          <a:xfrm>
            <a:off x="3910013" y="5329252"/>
            <a:ext cx="0" cy="217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5" name="Line 13"/>
          <p:cNvSpPr>
            <a:spLocks noChangeShapeType="1"/>
          </p:cNvSpPr>
          <p:nvPr/>
        </p:nvSpPr>
        <p:spPr bwMode="auto">
          <a:xfrm>
            <a:off x="2136775" y="4405327"/>
            <a:ext cx="0" cy="39846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2897188" y="4464065"/>
            <a:ext cx="0" cy="3397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7050088" y="4457715"/>
            <a:ext cx="0" cy="3619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2209800" y="4840302"/>
            <a:ext cx="61436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Q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2136775" y="4441840"/>
            <a:ext cx="760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2897188" y="4441840"/>
            <a:ext cx="4162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2209800" y="4187840"/>
            <a:ext cx="614363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>
                <a:latin typeface="Times New Roman" pitchFamily="18" charset="0"/>
              </a:rPr>
              <a:t>FF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2897188" y="4187840"/>
            <a:ext cx="416242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400" b="1">
                <a:latin typeface="Times New Roman" pitchFamily="18" charset="0"/>
              </a:rPr>
              <a:t>CREG</a:t>
            </a:r>
            <a:r>
              <a:rPr lang="en-US" sz="1100" b="1">
                <a:latin typeface="Times New Roman" pitchFamily="18" charset="0"/>
              </a:rPr>
              <a:t>20:0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2790825" y="4884752"/>
            <a:ext cx="1230313" cy="68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12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M=CREG</a:t>
            </a:r>
            <a:r>
              <a:rPr lang="en-US" sz="1100" b="1">
                <a:latin typeface="Times New Roman" pitchFamily="18" charset="0"/>
              </a:rPr>
              <a:t>20</a:t>
            </a:r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152400" y="381000"/>
            <a:ext cx="85630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Logic Mode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52600" y="2066932"/>
            <a:ext cx="5867400" cy="1862134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Defined by M = CREG</a:t>
            </a:r>
            <a:r>
              <a:rPr lang="en-US" sz="1800" baseline="-25000" dirty="0">
                <a:cs typeface="Times New Roman" pitchFamily="18" charset="0"/>
              </a:rPr>
              <a:t>20</a:t>
            </a:r>
            <a:r>
              <a:rPr lang="en-US" sz="1800" dirty="0">
                <a:cs typeface="Times New Roman" pitchFamily="18" charset="0"/>
              </a:rPr>
              <a:t> = 0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The internal resources of the molecule completely operational (FU, SB)</a:t>
            </a:r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2027238" y="4071942"/>
            <a:ext cx="57181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300" b="1">
                <a:latin typeface="Times New Roman" pitchFamily="18" charset="0"/>
              </a:rPr>
              <a:t>CREG</a:t>
            </a:r>
            <a:r>
              <a:rPr lang="en-US" sz="1100" b="1">
                <a:latin typeface="Times New Roman" pitchFamily="18" charset="0"/>
              </a:rPr>
              <a:t>20:0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39960" name="Rectangle 24"/>
          <p:cNvSpPr>
            <a:spLocks noChangeArrowheads="1"/>
          </p:cNvSpPr>
          <p:nvPr/>
        </p:nvSpPr>
        <p:spPr bwMode="auto">
          <a:xfrm>
            <a:off x="1520825" y="4770442"/>
            <a:ext cx="6224588" cy="57943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 flipH="1">
            <a:off x="2028825" y="4789492"/>
            <a:ext cx="3175" cy="547688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 flipH="1">
            <a:off x="2455863" y="4791080"/>
            <a:ext cx="4762" cy="852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>
            <a:off x="3321050" y="4784730"/>
            <a:ext cx="0" cy="546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>
            <a:off x="4200525" y="4792667"/>
            <a:ext cx="3175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5" name="Line 29"/>
          <p:cNvSpPr>
            <a:spLocks noChangeShapeType="1"/>
          </p:cNvSpPr>
          <p:nvPr/>
        </p:nvSpPr>
        <p:spPr bwMode="auto">
          <a:xfrm flipH="1">
            <a:off x="5942013" y="4797430"/>
            <a:ext cx="3175" cy="827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6" name="Line 30"/>
          <p:cNvSpPr>
            <a:spLocks noChangeShapeType="1"/>
          </p:cNvSpPr>
          <p:nvPr/>
        </p:nvSpPr>
        <p:spPr bwMode="auto">
          <a:xfrm>
            <a:off x="7239000" y="4784730"/>
            <a:ext cx="1588" cy="831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7" name="Text Box 31"/>
          <p:cNvSpPr txBox="1">
            <a:spLocks noChangeArrowheads="1"/>
          </p:cNvSpPr>
          <p:nvPr/>
        </p:nvSpPr>
        <p:spPr bwMode="auto">
          <a:xfrm>
            <a:off x="1484313" y="4795842"/>
            <a:ext cx="10334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eaLnBrk="0" hangingPunct="0"/>
            <a:r>
              <a:rPr lang="en-US" sz="1400" b="1">
                <a:latin typeface="Times New Roman" pitchFamily="18" charset="0"/>
              </a:rPr>
              <a:t>Q=Φ  M=0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9968" name="Text Box 32"/>
          <p:cNvSpPr txBox="1">
            <a:spLocks noChangeArrowheads="1"/>
          </p:cNvSpPr>
          <p:nvPr/>
        </p:nvSpPr>
        <p:spPr bwMode="auto">
          <a:xfrm>
            <a:off x="1447800" y="5375280"/>
            <a:ext cx="6508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flip-flop</a:t>
            </a:r>
          </a:p>
          <a:p>
            <a:pPr algn="ctr" eaLnBrk="0" hangingPunct="0"/>
            <a:endParaRPr lang="en-US" sz="1200" b="1">
              <a:latin typeface="Times New Roman" pitchFamily="18" charset="0"/>
            </a:endParaRPr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1914525" y="5367342"/>
            <a:ext cx="6000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mode</a:t>
            </a:r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2678113" y="5375280"/>
            <a:ext cx="12668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connection block</a:t>
            </a:r>
          </a:p>
          <a:p>
            <a:pPr algn="ctr" eaLnBrk="0" hangingPunct="0"/>
            <a:r>
              <a:rPr lang="en-US" sz="1200" b="1">
                <a:latin typeface="Times New Roman" pitchFamily="18" charset="0"/>
              </a:rPr>
              <a:t>(CB)</a:t>
            </a:r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4487863" y="5375280"/>
            <a:ext cx="12096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switch block</a:t>
            </a:r>
          </a:p>
          <a:p>
            <a:pPr algn="ctr" eaLnBrk="0" hangingPunct="0"/>
            <a:r>
              <a:rPr lang="en-US" sz="1200" b="1">
                <a:latin typeface="Times New Roman" pitchFamily="18" charset="0"/>
              </a:rPr>
              <a:t> (SB)</a:t>
            </a:r>
          </a:p>
        </p:txBody>
      </p:sp>
      <p:sp>
        <p:nvSpPr>
          <p:cNvPr id="39972" name="Text Box 36"/>
          <p:cNvSpPr txBox="1">
            <a:spLocks noChangeArrowheads="1"/>
          </p:cNvSpPr>
          <p:nvPr/>
        </p:nvSpPr>
        <p:spPr bwMode="auto">
          <a:xfrm>
            <a:off x="6008688" y="5375280"/>
            <a:ext cx="11938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memory and test (MT)</a:t>
            </a:r>
          </a:p>
        </p:txBody>
      </p:sp>
      <p:sp>
        <p:nvSpPr>
          <p:cNvPr id="39973" name="Line 37"/>
          <p:cNvSpPr>
            <a:spLocks noChangeShapeType="1"/>
          </p:cNvSpPr>
          <p:nvPr/>
        </p:nvSpPr>
        <p:spPr bwMode="auto">
          <a:xfrm flipV="1">
            <a:off x="7745413" y="4252917"/>
            <a:ext cx="0" cy="508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4" name="Line 38"/>
          <p:cNvSpPr>
            <a:spLocks noChangeShapeType="1"/>
          </p:cNvSpPr>
          <p:nvPr/>
        </p:nvSpPr>
        <p:spPr bwMode="auto">
          <a:xfrm flipH="1" flipV="1">
            <a:off x="2027238" y="4325942"/>
            <a:ext cx="5718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75" name="Line 39"/>
          <p:cNvSpPr>
            <a:spLocks noChangeShapeType="1"/>
          </p:cNvSpPr>
          <p:nvPr/>
        </p:nvSpPr>
        <p:spPr bwMode="auto">
          <a:xfrm flipV="1">
            <a:off x="2027238" y="4252917"/>
            <a:ext cx="0" cy="5080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6" name="Line 40"/>
          <p:cNvSpPr>
            <a:spLocks noChangeShapeType="1"/>
          </p:cNvSpPr>
          <p:nvPr/>
        </p:nvSpPr>
        <p:spPr bwMode="auto">
          <a:xfrm>
            <a:off x="2028825" y="5349880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7" name="Line 41"/>
          <p:cNvSpPr>
            <a:spLocks noChangeShapeType="1"/>
          </p:cNvSpPr>
          <p:nvPr/>
        </p:nvSpPr>
        <p:spPr bwMode="auto">
          <a:xfrm flipV="1">
            <a:off x="1520825" y="4252917"/>
            <a:ext cx="0" cy="506413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8" name="Line 42"/>
          <p:cNvSpPr>
            <a:spLocks noChangeShapeType="1"/>
          </p:cNvSpPr>
          <p:nvPr/>
        </p:nvSpPr>
        <p:spPr bwMode="auto">
          <a:xfrm flipH="1">
            <a:off x="1520825" y="4325942"/>
            <a:ext cx="506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1520825" y="4071942"/>
            <a:ext cx="5064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300" b="1">
                <a:latin typeface="Times New Roman" pitchFamily="18" charset="0"/>
              </a:rPr>
              <a:t>FF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2460625" y="4795842"/>
            <a:ext cx="8699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LEFT</a:t>
            </a:r>
            <a:r>
              <a:rPr lang="en-US" sz="1200" b="1">
                <a:latin typeface="Times New Roman" pitchFamily="18" charset="0"/>
              </a:rPr>
              <a:t>3:0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3265488" y="4795842"/>
            <a:ext cx="101441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RIGHT</a:t>
            </a:r>
            <a:r>
              <a:rPr lang="en-US" sz="1200" b="1">
                <a:latin typeface="Times New Roman" pitchFamily="18" charset="0"/>
              </a:rPr>
              <a:t>3:0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9982" name="Text Box 46"/>
          <p:cNvSpPr txBox="1">
            <a:spLocks noChangeArrowheads="1"/>
          </p:cNvSpPr>
          <p:nvPr/>
        </p:nvSpPr>
        <p:spPr bwMode="auto">
          <a:xfrm>
            <a:off x="4162425" y="4795842"/>
            <a:ext cx="561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N</a:t>
            </a:r>
            <a:r>
              <a:rPr lang="en-US" sz="1200" b="1">
                <a:latin typeface="Times New Roman" pitchFamily="18" charset="0"/>
              </a:rPr>
              <a:t>1:0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9983" name="Text Box 47"/>
          <p:cNvSpPr txBox="1">
            <a:spLocks noChangeArrowheads="1"/>
          </p:cNvSpPr>
          <p:nvPr/>
        </p:nvSpPr>
        <p:spPr bwMode="auto">
          <a:xfrm>
            <a:off x="4597400" y="4795842"/>
            <a:ext cx="5064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S</a:t>
            </a:r>
            <a:r>
              <a:rPr lang="en-US" sz="1200" b="1">
                <a:latin typeface="Times New Roman" pitchFamily="18" charset="0"/>
              </a:rPr>
              <a:t>1:0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5030788" y="4795842"/>
            <a:ext cx="50641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E</a:t>
            </a:r>
            <a:r>
              <a:rPr lang="en-US" sz="1200" b="1">
                <a:latin typeface="Times New Roman" pitchFamily="18" charset="0"/>
              </a:rPr>
              <a:t>1:0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5410200" y="4795842"/>
            <a:ext cx="63023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W</a:t>
            </a:r>
            <a:r>
              <a:rPr lang="en-US" sz="1200" b="1">
                <a:latin typeface="Times New Roman" pitchFamily="18" charset="0"/>
              </a:rPr>
              <a:t>1:0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5899150" y="4795842"/>
            <a:ext cx="508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P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9987" name="Text Box 51"/>
          <p:cNvSpPr txBox="1">
            <a:spLocks noChangeArrowheads="1"/>
          </p:cNvSpPr>
          <p:nvPr/>
        </p:nvSpPr>
        <p:spPr bwMode="auto">
          <a:xfrm>
            <a:off x="6334125" y="4795842"/>
            <a:ext cx="5064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R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9988" name="Text Box 52"/>
          <p:cNvSpPr txBox="1">
            <a:spLocks noChangeArrowheads="1"/>
          </p:cNvSpPr>
          <p:nvPr/>
        </p:nvSpPr>
        <p:spPr bwMode="auto">
          <a:xfrm>
            <a:off x="6769100" y="4795842"/>
            <a:ext cx="5064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EB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9989" name="Text Box 53"/>
          <p:cNvSpPr txBox="1">
            <a:spLocks noChangeArrowheads="1"/>
          </p:cNvSpPr>
          <p:nvPr/>
        </p:nvSpPr>
        <p:spPr bwMode="auto">
          <a:xfrm>
            <a:off x="7202488" y="4795842"/>
            <a:ext cx="5794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H=1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39990" name="Line 54"/>
          <p:cNvSpPr>
            <a:spLocks noChangeShapeType="1"/>
          </p:cNvSpPr>
          <p:nvPr/>
        </p:nvSpPr>
        <p:spPr bwMode="auto">
          <a:xfrm>
            <a:off x="4630738" y="4789492"/>
            <a:ext cx="0" cy="544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1" name="Line 55"/>
          <p:cNvSpPr>
            <a:spLocks noChangeShapeType="1"/>
          </p:cNvSpPr>
          <p:nvPr/>
        </p:nvSpPr>
        <p:spPr bwMode="auto">
          <a:xfrm>
            <a:off x="5068888" y="4789492"/>
            <a:ext cx="0" cy="544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2" name="Line 56"/>
          <p:cNvSpPr>
            <a:spLocks noChangeShapeType="1"/>
          </p:cNvSpPr>
          <p:nvPr/>
        </p:nvSpPr>
        <p:spPr bwMode="auto">
          <a:xfrm>
            <a:off x="5503863" y="4789492"/>
            <a:ext cx="0" cy="544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3" name="Line 57"/>
          <p:cNvSpPr>
            <a:spLocks noChangeShapeType="1"/>
          </p:cNvSpPr>
          <p:nvPr/>
        </p:nvSpPr>
        <p:spPr bwMode="auto">
          <a:xfrm>
            <a:off x="6369050" y="4789492"/>
            <a:ext cx="0" cy="544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4" name="Line 58"/>
          <p:cNvSpPr>
            <a:spLocks noChangeShapeType="1"/>
          </p:cNvSpPr>
          <p:nvPr/>
        </p:nvSpPr>
        <p:spPr bwMode="auto">
          <a:xfrm>
            <a:off x="6802438" y="4789492"/>
            <a:ext cx="0" cy="544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5" name="Line 59"/>
          <p:cNvSpPr>
            <a:spLocks noChangeShapeType="1"/>
          </p:cNvSpPr>
          <p:nvPr/>
        </p:nvSpPr>
        <p:spPr bwMode="auto">
          <a:xfrm>
            <a:off x="5503863" y="4789492"/>
            <a:ext cx="0" cy="544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6" name="Rectangle 60"/>
          <p:cNvSpPr>
            <a:spLocks noChangeArrowheads="1"/>
          </p:cNvSpPr>
          <p:nvPr/>
        </p:nvSpPr>
        <p:spPr bwMode="auto">
          <a:xfrm>
            <a:off x="1524000" y="4529142"/>
            <a:ext cx="62484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92075" algn="l"/>
                <a:tab pos="533400" algn="l"/>
                <a:tab pos="5761038" algn="r"/>
              </a:tabLst>
            </a:pPr>
            <a:r>
              <a:rPr lang="en-US" sz="1200" b="1">
                <a:cs typeface="Times New Roman" pitchFamily="18" charset="0"/>
              </a:rPr>
              <a:t>  21        20   19         16   15          12  11 10  9     8 7     6  5    4     3        2        1         0</a:t>
            </a:r>
            <a:endParaRPr lang="en-US" sz="1000">
              <a:cs typeface="Times New Roman" pitchFamily="18" charset="0"/>
            </a:endParaRPr>
          </a:p>
          <a:p>
            <a:pPr eaLnBrk="0" hangingPunct="0">
              <a:tabLst>
                <a:tab pos="92075" algn="l"/>
                <a:tab pos="533400" algn="l"/>
                <a:tab pos="5761038" algn="r"/>
              </a:tabLst>
            </a:pPr>
            <a:endParaRPr lang="en-US"/>
          </a:p>
        </p:txBody>
      </p:sp>
      <p:sp>
        <p:nvSpPr>
          <p:cNvPr id="39997" name="Text Box 61"/>
          <p:cNvSpPr txBox="1">
            <a:spLocks noChangeArrowheads="1"/>
          </p:cNvSpPr>
          <p:nvPr/>
        </p:nvSpPr>
        <p:spPr bwMode="auto">
          <a:xfrm>
            <a:off x="7162800" y="5443542"/>
            <a:ext cx="660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head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52400" y="142852"/>
            <a:ext cx="8634442" cy="7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</a:t>
            </a:r>
            <a:r>
              <a:rPr lang="en-US" b="1" dirty="0" smtClean="0">
                <a:solidFill>
                  <a:schemeClr val="tx2"/>
                </a:solidFill>
              </a:rPr>
              <a:t>Logic</a:t>
            </a:r>
            <a:endParaRPr lang="ro-RO" b="1" dirty="0" smtClean="0">
              <a:solidFill>
                <a:schemeClr val="tx2"/>
              </a:solidFill>
            </a:endParaRP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Mode (2)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2590800" cy="39624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>
                <a:cs typeface="Times New Roman" pitchFamily="18" charset="0"/>
              </a:rPr>
              <a:t>All combinational logic resources of the MuxTree</a:t>
            </a:r>
            <a:r>
              <a:rPr lang="en-US" sz="1800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</a:t>
            </a:r>
            <a:r>
              <a:rPr lang="en-US" sz="1800" baseline="30000">
                <a:cs typeface="Times New Roman" pitchFamily="18" charset="0"/>
              </a:rPr>
              <a:t> </a:t>
            </a:r>
            <a:r>
              <a:rPr lang="en-US" sz="1800">
                <a:cs typeface="Times New Roman" pitchFamily="18" charset="0"/>
              </a:rPr>
              <a:t>molecule available for the user </a:t>
            </a:r>
          </a:p>
        </p:txBody>
      </p:sp>
      <p:pic>
        <p:nvPicPr>
          <p:cNvPr id="41994" name="Picture 10" descr="C:\Documents and Settings\lprodan\My Documents\Ref1\Prezentare\fig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990600"/>
            <a:ext cx="4597400" cy="5022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52400" y="381000"/>
            <a:ext cx="8229600" cy="76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Logic </a:t>
            </a:r>
            <a:endParaRPr lang="ro-RO" b="1" dirty="0" smtClean="0">
              <a:solidFill>
                <a:schemeClr val="tx2"/>
              </a:solidFill>
            </a:endParaRP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Mode</a:t>
            </a:r>
            <a:r>
              <a:rPr lang="en-US" b="1" dirty="0">
                <a:solidFill>
                  <a:schemeClr val="tx2"/>
                </a:solidFill>
              </a:rPr>
              <a:t>: An Example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143000" y="2138378"/>
            <a:ext cx="716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cs typeface="Times New Roman" pitchFamily="18" charset="0"/>
              </a:rPr>
              <a:t>A single cell realizing a modulo-4 up-down counter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>
                <a:cs typeface="Times New Roman" pitchFamily="18" charset="0"/>
              </a:rPr>
              <a:t>M=0: Q1, Q0 = 00 → 01 → 10 → 11 → 00 → … (counting up)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>
                <a:cs typeface="Times New Roman" pitchFamily="18" charset="0"/>
              </a:rPr>
              <a:t>M=1: Q1, Q0 = 00 → 11 → 10 → 01 → 00 → … (counting down)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</a:pPr>
            <a:endParaRPr lang="en-US" sz="800" dirty="0"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cs typeface="Times New Roman" pitchFamily="18" charset="0"/>
              </a:rPr>
              <a:t>Logic equations: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en-US" sz="1600" b="1" dirty="0">
                <a:cs typeface="Times New Roman" pitchFamily="18" charset="0"/>
              </a:rPr>
              <a:t>Q1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+ = M (Q1 • Q0 + Q1’ • Q0’ ) + M’ (Q1 • Q0’ + Q1’ • Q0 )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en-US" sz="1600" b="1" dirty="0">
                <a:cs typeface="Times New Roman" pitchFamily="18" charset="0"/>
              </a:rPr>
              <a:t>Q0+ = Q0’</a:t>
            </a:r>
            <a:r>
              <a:rPr lang="en-US" sz="1600" dirty="0"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Procesarea imaginilor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1928802"/>
            <a:ext cx="8429684" cy="471490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Această limitare a dus la necesitatea compresiei de date</a:t>
            </a:r>
            <a:r>
              <a:rPr lang="en-US" sz="2400" dirty="0" smtClean="0"/>
              <a:t>/</a:t>
            </a:r>
            <a:r>
              <a:rPr lang="en-US" sz="2400" dirty="0" err="1" smtClean="0"/>
              <a:t>imagini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Platformele </a:t>
            </a:r>
            <a:r>
              <a:rPr lang="en-US" sz="2400" dirty="0" smtClean="0"/>
              <a:t>hardware </a:t>
            </a:r>
            <a:r>
              <a:rPr lang="en-US" sz="2400" dirty="0" err="1" smtClean="0"/>
              <a:t>tradi</a:t>
            </a:r>
            <a:r>
              <a:rPr lang="ro-RO" sz="2400" dirty="0" smtClean="0"/>
              <a:t>ţ</a:t>
            </a:r>
            <a:r>
              <a:rPr lang="en-US" sz="2400" dirty="0" err="1" smtClean="0"/>
              <a:t>ional</a:t>
            </a:r>
            <a:r>
              <a:rPr lang="ro-RO" sz="2400" dirty="0" smtClean="0"/>
              <a:t>e</a:t>
            </a:r>
            <a:r>
              <a:rPr lang="en-US" sz="2400" dirty="0" smtClean="0"/>
              <a:t> </a:t>
            </a:r>
            <a:r>
              <a:rPr lang="ro-RO" sz="2400" dirty="0" smtClean="0"/>
              <a:t>nu oferă flexibilitatea necesară pentru modificări post-lansare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Soluţia: </a:t>
            </a:r>
            <a:r>
              <a:rPr lang="en-US" sz="2400" dirty="0" smtClean="0"/>
              <a:t>platform</a:t>
            </a:r>
            <a:r>
              <a:rPr lang="ro-RO" sz="2400" dirty="0" smtClean="0"/>
              <a:t>e reconfigurabile (FPGA)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Implementarea unui nucleu de compresie de imagini într-un sistem reconfigurabil, care poate fi reprogramat după lansare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Algoritmul rulează în hardware şi oferă un consum mai mic decât implementări software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Implementarea pe </a:t>
            </a:r>
            <a:r>
              <a:rPr lang="pt-BR" sz="2400" dirty="0" smtClean="0"/>
              <a:t>Xilinx Virtex 2000E FPGA</a:t>
            </a:r>
            <a:endParaRPr lang="en-US" sz="2400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152400" y="142852"/>
            <a:ext cx="8634442" cy="72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Logic </a:t>
            </a:r>
            <a:endParaRPr lang="ro-RO" b="1" dirty="0" smtClean="0">
              <a:solidFill>
                <a:schemeClr val="tx2"/>
              </a:solidFill>
            </a:endParaRP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Mode</a:t>
            </a:r>
            <a:r>
              <a:rPr lang="en-US" b="1" dirty="0">
                <a:solidFill>
                  <a:schemeClr val="tx2"/>
                </a:solidFill>
              </a:rPr>
              <a:t>: An Example (2)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762000" y="1714488"/>
            <a:ext cx="3657600" cy="43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cs typeface="Times New Roman" pitchFamily="18" charset="0"/>
              </a:rPr>
              <a:t>(A) ordered binary decision diagram (OBDD)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en-US" sz="800" dirty="0"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cs typeface="Times New Roman" pitchFamily="18" charset="0"/>
              </a:rPr>
              <a:t>(B) multiplexer diagram using </a:t>
            </a:r>
            <a:r>
              <a:rPr lang="en-US" dirty="0" err="1">
                <a:cs typeface="Times New Roman" pitchFamily="18" charset="0"/>
              </a:rPr>
              <a:t>MuxTree</a:t>
            </a:r>
            <a:r>
              <a:rPr lang="en-US" dirty="0">
                <a:cs typeface="Times New Roman" pitchFamily="18" charset="0"/>
              </a:rPr>
              <a:t> molecules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endParaRPr lang="en-US" sz="800" dirty="0"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cs typeface="Times New Roman" pitchFamily="18" charset="0"/>
              </a:rPr>
              <a:t>(C) The cellular implementation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>
                <a:cs typeface="Times New Roman" pitchFamily="18" charset="0"/>
              </a:rPr>
              <a:t>6 molecules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>
                <a:cs typeface="Times New Roman" pitchFamily="18" charset="0"/>
              </a:rPr>
              <a:t>Logic mode operation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endParaRPr lang="en-US" sz="1600" dirty="0">
              <a:cs typeface="Times New Roman" pitchFamily="18" charset="0"/>
            </a:endParaRPr>
          </a:p>
        </p:txBody>
      </p:sp>
      <p:pic>
        <p:nvPicPr>
          <p:cNvPr id="44041" name="Picture 9" descr="C:\Documents and Settings\lprodan\My Documents\Ref1\Prezentare\fig1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90600"/>
            <a:ext cx="3811588" cy="50355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52400" y="381000"/>
            <a:ext cx="8563004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Memory Mode</a:t>
            </a:r>
          </a:p>
        </p:txBody>
      </p:sp>
      <p:pic>
        <p:nvPicPr>
          <p:cNvPr id="45067" name="Picture 11" descr="tes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625859"/>
            <a:ext cx="15541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524000" y="4778394"/>
            <a:ext cx="5943600" cy="1365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Times New Roman" pitchFamily="18" charset="0"/>
              </a:rPr>
              <a:t>                (A)      		                 (B)</a:t>
            </a:r>
          </a:p>
          <a:p>
            <a:pPr eaLnBrk="0" hangingPunct="0"/>
            <a:endParaRPr lang="en-US" sz="1200">
              <a:latin typeface="Times New Roman" pitchFamily="18" charset="0"/>
            </a:endParaRPr>
          </a:p>
          <a:p>
            <a:pPr eaLnBrk="0" hangingPunct="0"/>
            <a:endParaRPr lang="en-US" sz="400">
              <a:latin typeface="Times New Roman" pitchFamily="18" charset="0"/>
            </a:endParaRPr>
          </a:p>
          <a:p>
            <a:pPr algn="ctr" eaLnBrk="0" hangingPunct="0"/>
            <a:r>
              <a:rPr lang="en-US" sz="1600">
                <a:latin typeface="Times New Roman" pitchFamily="18" charset="0"/>
              </a:rPr>
              <a:t>The memory mode: (A) Block schematic of a memory-configured molecule; (B) A macroscopic view of a 3x3 shift-memory area; (C) A 2x1 shift-memory column.</a:t>
            </a:r>
          </a:p>
          <a:p>
            <a:pPr eaLnBrk="0" hangingPunct="0"/>
            <a:endParaRPr lang="en-US" sz="1200">
              <a:latin typeface="Geneva" charset="0"/>
            </a:endParaRPr>
          </a:p>
        </p:txBody>
      </p:sp>
      <p:pic>
        <p:nvPicPr>
          <p:cNvPr id="45069" name="Picture 13" descr="t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8363" y="1562109"/>
            <a:ext cx="36576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4" descr="tes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568459"/>
            <a:ext cx="1050925" cy="170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1944688" y="3295659"/>
            <a:ext cx="1006475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>
                <a:latin typeface="Times New Roman" pitchFamily="18" charset="0"/>
              </a:rPr>
              <a:t>(C)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52400" y="381000"/>
            <a:ext cx="870588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Memory Mode (2)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52600" y="1857380"/>
            <a:ext cx="5867400" cy="157162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Defined by M = CREG</a:t>
            </a:r>
            <a:r>
              <a:rPr lang="en-US" sz="1800" baseline="-25000" dirty="0">
                <a:cs typeface="Times New Roman" pitchFamily="18" charset="0"/>
              </a:rPr>
              <a:t>20</a:t>
            </a:r>
            <a:r>
              <a:rPr lang="en-US" sz="1800" dirty="0">
                <a:cs typeface="Times New Roman" pitchFamily="18" charset="0"/>
              </a:rPr>
              <a:t> = 1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The internal resources of the molecule partially  operational (SB)</a:t>
            </a:r>
          </a:p>
        </p:txBody>
      </p:sp>
      <p:graphicFrame>
        <p:nvGraphicFramePr>
          <p:cNvPr id="46393" name="Group 313"/>
          <p:cNvGraphicFramePr>
            <a:graphicFrameLocks noGrp="1"/>
          </p:cNvGraphicFramePr>
          <p:nvPr/>
        </p:nvGraphicFramePr>
        <p:xfrm>
          <a:off x="1600200" y="3653808"/>
          <a:ext cx="6096000" cy="234696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  <a:gridCol w="3810000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MEM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MEM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MEM</a:t>
                      </a:r>
                      <a:r>
                        <a:rPr kumimoji="0" 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Molecule’s position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Border to the south                            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Lower right corner                             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Lower left corner                               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Bottom of a single column                 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Border to the north with data output  BN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No border                                          NB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52400" y="381000"/>
            <a:ext cx="870588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Memory Mode (3)</a:t>
            </a:r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143000" y="4376758"/>
            <a:ext cx="7239000" cy="19812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1800" dirty="0">
                <a:cs typeface="Times New Roman" pitchFamily="18" charset="0"/>
              </a:rPr>
              <a:t>Memory structures and their molecular configurations MEM2:0: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(A) The minimal shift-memory structure (2x1);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(B) The general structure of a single column shift-memory;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(C) A 3x3 shift-memory structure;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(D) The general structure of a shift-memory.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827213" y="1776417"/>
            <a:ext cx="5341937" cy="2224087"/>
            <a:chOff x="1686" y="9336"/>
            <a:chExt cx="8412" cy="3504"/>
          </a:xfrm>
        </p:grpSpPr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1686" y="10590"/>
              <a:ext cx="1026" cy="1710"/>
              <a:chOff x="1290" y="11712"/>
              <a:chExt cx="1026" cy="1710"/>
            </a:xfrm>
          </p:grpSpPr>
          <p:sp>
            <p:nvSpPr>
              <p:cNvPr id="47158" name="Rectangle 54"/>
              <p:cNvSpPr>
                <a:spLocks noChangeArrowheads="1"/>
              </p:cNvSpPr>
              <p:nvPr/>
            </p:nvSpPr>
            <p:spPr bwMode="auto">
              <a:xfrm>
                <a:off x="1347" y="11712"/>
                <a:ext cx="912" cy="855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9" name="Text Box 55"/>
              <p:cNvSpPr txBox="1">
                <a:spLocks noChangeArrowheads="1"/>
              </p:cNvSpPr>
              <p:nvPr/>
            </p:nvSpPr>
            <p:spPr bwMode="auto">
              <a:xfrm>
                <a:off x="1290" y="11796"/>
                <a:ext cx="1026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BN</a:t>
                </a:r>
              </a:p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(10Φ)</a:t>
                </a:r>
              </a:p>
            </p:txBody>
          </p:sp>
          <p:sp>
            <p:nvSpPr>
              <p:cNvPr id="47160" name="Rectangle 56"/>
              <p:cNvSpPr>
                <a:spLocks noChangeArrowheads="1"/>
              </p:cNvSpPr>
              <p:nvPr/>
            </p:nvSpPr>
            <p:spPr bwMode="auto">
              <a:xfrm>
                <a:off x="1347" y="12567"/>
                <a:ext cx="912" cy="855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1" name="Text Box 57"/>
              <p:cNvSpPr txBox="1">
                <a:spLocks noChangeArrowheads="1"/>
              </p:cNvSpPr>
              <p:nvPr/>
            </p:nvSpPr>
            <p:spPr bwMode="auto">
              <a:xfrm>
                <a:off x="1290" y="12651"/>
                <a:ext cx="1026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BC</a:t>
                </a:r>
              </a:p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(011)</a:t>
                </a:r>
              </a:p>
            </p:txBody>
          </p:sp>
        </p:grpSp>
        <p:grpSp>
          <p:nvGrpSpPr>
            <p:cNvPr id="4" name="Group 58"/>
            <p:cNvGrpSpPr>
              <a:grpSpLocks/>
            </p:cNvGrpSpPr>
            <p:nvPr/>
          </p:nvGrpSpPr>
          <p:grpSpPr bwMode="auto">
            <a:xfrm>
              <a:off x="3864" y="9735"/>
              <a:ext cx="2850" cy="2565"/>
              <a:chOff x="4047" y="7296"/>
              <a:chExt cx="2850" cy="2565"/>
            </a:xfrm>
          </p:grpSpPr>
          <p:sp>
            <p:nvSpPr>
              <p:cNvPr id="47163" name="Rectangle 59"/>
              <p:cNvSpPr>
                <a:spLocks noChangeArrowheads="1"/>
              </p:cNvSpPr>
              <p:nvPr/>
            </p:nvSpPr>
            <p:spPr bwMode="auto">
              <a:xfrm>
                <a:off x="4104" y="8151"/>
                <a:ext cx="912" cy="855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4" name="Text Box 60"/>
              <p:cNvSpPr txBox="1">
                <a:spLocks noChangeArrowheads="1"/>
              </p:cNvSpPr>
              <p:nvPr/>
            </p:nvSpPr>
            <p:spPr bwMode="auto">
              <a:xfrm>
                <a:off x="4047" y="8235"/>
                <a:ext cx="1026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NB</a:t>
                </a:r>
              </a:p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(11Φ)</a:t>
                </a:r>
              </a:p>
            </p:txBody>
          </p:sp>
          <p:sp>
            <p:nvSpPr>
              <p:cNvPr id="47165" name="Rectangle 61"/>
              <p:cNvSpPr>
                <a:spLocks noChangeArrowheads="1"/>
              </p:cNvSpPr>
              <p:nvPr/>
            </p:nvSpPr>
            <p:spPr bwMode="auto">
              <a:xfrm>
                <a:off x="4104" y="9006"/>
                <a:ext cx="912" cy="855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6" name="Text Box 62"/>
              <p:cNvSpPr txBox="1">
                <a:spLocks noChangeArrowheads="1"/>
              </p:cNvSpPr>
              <p:nvPr/>
            </p:nvSpPr>
            <p:spPr bwMode="auto">
              <a:xfrm>
                <a:off x="4047" y="9090"/>
                <a:ext cx="1026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LC</a:t>
                </a:r>
              </a:p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(010)</a:t>
                </a:r>
              </a:p>
            </p:txBody>
          </p:sp>
          <p:sp>
            <p:nvSpPr>
              <p:cNvPr id="47167" name="Rectangle 63"/>
              <p:cNvSpPr>
                <a:spLocks noChangeArrowheads="1"/>
              </p:cNvSpPr>
              <p:nvPr/>
            </p:nvSpPr>
            <p:spPr bwMode="auto">
              <a:xfrm>
                <a:off x="5016" y="8151"/>
                <a:ext cx="912" cy="855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8" name="Text Box 64"/>
              <p:cNvSpPr txBox="1">
                <a:spLocks noChangeArrowheads="1"/>
              </p:cNvSpPr>
              <p:nvPr/>
            </p:nvSpPr>
            <p:spPr bwMode="auto">
              <a:xfrm>
                <a:off x="4959" y="8235"/>
                <a:ext cx="1026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NB</a:t>
                </a:r>
              </a:p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(11Φ)</a:t>
                </a:r>
              </a:p>
            </p:txBody>
          </p:sp>
          <p:sp>
            <p:nvSpPr>
              <p:cNvPr id="47169" name="Rectangle 65"/>
              <p:cNvSpPr>
                <a:spLocks noChangeArrowheads="1"/>
              </p:cNvSpPr>
              <p:nvPr/>
            </p:nvSpPr>
            <p:spPr bwMode="auto">
              <a:xfrm>
                <a:off x="5016" y="9006"/>
                <a:ext cx="912" cy="855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0" name="Text Box 66"/>
              <p:cNvSpPr txBox="1">
                <a:spLocks noChangeArrowheads="1"/>
              </p:cNvSpPr>
              <p:nvPr/>
            </p:nvSpPr>
            <p:spPr bwMode="auto">
              <a:xfrm>
                <a:off x="4959" y="9090"/>
                <a:ext cx="1026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BS</a:t>
                </a:r>
              </a:p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(000)</a:t>
                </a:r>
              </a:p>
            </p:txBody>
          </p:sp>
          <p:sp>
            <p:nvSpPr>
              <p:cNvPr id="47171" name="Rectangle 67"/>
              <p:cNvSpPr>
                <a:spLocks noChangeArrowheads="1"/>
              </p:cNvSpPr>
              <p:nvPr/>
            </p:nvSpPr>
            <p:spPr bwMode="auto">
              <a:xfrm>
                <a:off x="4104" y="7296"/>
                <a:ext cx="912" cy="855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2" name="Text Box 68"/>
              <p:cNvSpPr txBox="1">
                <a:spLocks noChangeArrowheads="1"/>
              </p:cNvSpPr>
              <p:nvPr/>
            </p:nvSpPr>
            <p:spPr bwMode="auto">
              <a:xfrm>
                <a:off x="4047" y="7380"/>
                <a:ext cx="1026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BN</a:t>
                </a:r>
              </a:p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(10Φ)</a:t>
                </a:r>
              </a:p>
            </p:txBody>
          </p:sp>
          <p:sp>
            <p:nvSpPr>
              <p:cNvPr id="47173" name="Rectangle 69"/>
              <p:cNvSpPr>
                <a:spLocks noChangeArrowheads="1"/>
              </p:cNvSpPr>
              <p:nvPr/>
            </p:nvSpPr>
            <p:spPr bwMode="auto">
              <a:xfrm>
                <a:off x="5016" y="7296"/>
                <a:ext cx="912" cy="855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4" name="Text Box 70"/>
              <p:cNvSpPr txBox="1">
                <a:spLocks noChangeArrowheads="1"/>
              </p:cNvSpPr>
              <p:nvPr/>
            </p:nvSpPr>
            <p:spPr bwMode="auto">
              <a:xfrm>
                <a:off x="4959" y="7380"/>
                <a:ext cx="1026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BN</a:t>
                </a:r>
              </a:p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(10Φ)</a:t>
                </a:r>
              </a:p>
            </p:txBody>
          </p:sp>
          <p:sp>
            <p:nvSpPr>
              <p:cNvPr id="47175" name="Rectangle 71"/>
              <p:cNvSpPr>
                <a:spLocks noChangeArrowheads="1"/>
              </p:cNvSpPr>
              <p:nvPr/>
            </p:nvSpPr>
            <p:spPr bwMode="auto">
              <a:xfrm>
                <a:off x="5928" y="8151"/>
                <a:ext cx="912" cy="855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6" name="Text Box 72"/>
              <p:cNvSpPr txBox="1">
                <a:spLocks noChangeArrowheads="1"/>
              </p:cNvSpPr>
              <p:nvPr/>
            </p:nvSpPr>
            <p:spPr bwMode="auto">
              <a:xfrm>
                <a:off x="5871" y="8235"/>
                <a:ext cx="1026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NB</a:t>
                </a:r>
              </a:p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(11Φ)</a:t>
                </a:r>
              </a:p>
            </p:txBody>
          </p:sp>
          <p:sp>
            <p:nvSpPr>
              <p:cNvPr id="47177" name="Rectangle 73"/>
              <p:cNvSpPr>
                <a:spLocks noChangeArrowheads="1"/>
              </p:cNvSpPr>
              <p:nvPr/>
            </p:nvSpPr>
            <p:spPr bwMode="auto">
              <a:xfrm>
                <a:off x="5928" y="9006"/>
                <a:ext cx="912" cy="855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8" name="Text Box 74"/>
              <p:cNvSpPr txBox="1">
                <a:spLocks noChangeArrowheads="1"/>
              </p:cNvSpPr>
              <p:nvPr/>
            </p:nvSpPr>
            <p:spPr bwMode="auto">
              <a:xfrm>
                <a:off x="5871" y="9090"/>
                <a:ext cx="1026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RC</a:t>
                </a:r>
              </a:p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(001)</a:t>
                </a:r>
              </a:p>
            </p:txBody>
          </p:sp>
          <p:sp>
            <p:nvSpPr>
              <p:cNvPr id="47179" name="Rectangle 75"/>
              <p:cNvSpPr>
                <a:spLocks noChangeArrowheads="1"/>
              </p:cNvSpPr>
              <p:nvPr/>
            </p:nvSpPr>
            <p:spPr bwMode="auto">
              <a:xfrm>
                <a:off x="5928" y="7296"/>
                <a:ext cx="912" cy="855"/>
              </a:xfrm>
              <a:prstGeom prst="rect">
                <a:avLst/>
              </a:prstGeom>
              <a:noFill/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0" name="Text Box 76"/>
              <p:cNvSpPr txBox="1">
                <a:spLocks noChangeArrowheads="1"/>
              </p:cNvSpPr>
              <p:nvPr/>
            </p:nvSpPr>
            <p:spPr bwMode="auto">
              <a:xfrm>
                <a:off x="5871" y="7380"/>
                <a:ext cx="1026" cy="7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BN</a:t>
                </a:r>
              </a:p>
              <a:p>
                <a:pPr algn="ctr" eaLnBrk="0" hangingPunct="0"/>
                <a:r>
                  <a:rPr lang="en-US" sz="1200" b="1">
                    <a:latin typeface="Times New Roman" pitchFamily="18" charset="0"/>
                  </a:rPr>
                  <a:t>(10Φ)</a:t>
                </a:r>
              </a:p>
            </p:txBody>
          </p:sp>
        </p:grpSp>
        <p:grpSp>
          <p:nvGrpSpPr>
            <p:cNvPr id="5" name="Group 77"/>
            <p:cNvGrpSpPr>
              <a:grpSpLocks/>
            </p:cNvGrpSpPr>
            <p:nvPr/>
          </p:nvGrpSpPr>
          <p:grpSpPr bwMode="auto">
            <a:xfrm>
              <a:off x="7008" y="9336"/>
              <a:ext cx="3090" cy="2964"/>
              <a:chOff x="7050" y="10458"/>
              <a:chExt cx="3090" cy="2964"/>
            </a:xfrm>
          </p:grpSpPr>
          <p:sp>
            <p:nvSpPr>
              <p:cNvPr id="47182" name="Rectangle 78"/>
              <p:cNvSpPr>
                <a:spLocks noChangeArrowheads="1"/>
              </p:cNvSpPr>
              <p:nvPr/>
            </p:nvSpPr>
            <p:spPr bwMode="auto">
              <a:xfrm>
                <a:off x="7050" y="10632"/>
                <a:ext cx="570" cy="513"/>
              </a:xfrm>
              <a:prstGeom prst="rect">
                <a:avLst/>
              </a:prstGeom>
              <a:solidFill>
                <a:srgbClr val="C0C0C0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3" name="Text Box 79"/>
              <p:cNvSpPr txBox="1">
                <a:spLocks noChangeArrowheads="1"/>
              </p:cNvSpPr>
              <p:nvPr/>
            </p:nvSpPr>
            <p:spPr bwMode="auto">
              <a:xfrm>
                <a:off x="7164" y="10458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BN</a:t>
                </a:r>
              </a:p>
            </p:txBody>
          </p:sp>
          <p:sp>
            <p:nvSpPr>
              <p:cNvPr id="47184" name="Rectangle 80"/>
              <p:cNvSpPr>
                <a:spLocks noChangeArrowheads="1"/>
              </p:cNvSpPr>
              <p:nvPr/>
            </p:nvSpPr>
            <p:spPr bwMode="auto">
              <a:xfrm>
                <a:off x="7737" y="10632"/>
                <a:ext cx="570" cy="513"/>
              </a:xfrm>
              <a:prstGeom prst="rect">
                <a:avLst/>
              </a:prstGeom>
              <a:solidFill>
                <a:srgbClr val="C0C0C0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5" name="Text Box 81"/>
              <p:cNvSpPr txBox="1">
                <a:spLocks noChangeArrowheads="1"/>
              </p:cNvSpPr>
              <p:nvPr/>
            </p:nvSpPr>
            <p:spPr bwMode="auto">
              <a:xfrm>
                <a:off x="7848" y="10458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BN</a:t>
                </a:r>
              </a:p>
            </p:txBody>
          </p:sp>
          <p:sp>
            <p:nvSpPr>
              <p:cNvPr id="47186" name="Rectangle 82"/>
              <p:cNvSpPr>
                <a:spLocks noChangeArrowheads="1"/>
              </p:cNvSpPr>
              <p:nvPr/>
            </p:nvSpPr>
            <p:spPr bwMode="auto">
              <a:xfrm>
                <a:off x="8316" y="10629"/>
                <a:ext cx="570" cy="513"/>
              </a:xfrm>
              <a:prstGeom prst="rect">
                <a:avLst/>
              </a:prstGeom>
              <a:solidFill>
                <a:srgbClr val="C0C0C0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7" name="Text Box 83"/>
              <p:cNvSpPr txBox="1">
                <a:spLocks noChangeArrowheads="1"/>
              </p:cNvSpPr>
              <p:nvPr/>
            </p:nvSpPr>
            <p:spPr bwMode="auto">
              <a:xfrm>
                <a:off x="8430" y="10458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…</a:t>
                </a:r>
              </a:p>
            </p:txBody>
          </p:sp>
          <p:sp>
            <p:nvSpPr>
              <p:cNvPr id="47188" name="Rectangle 84"/>
              <p:cNvSpPr>
                <a:spLocks noChangeArrowheads="1"/>
              </p:cNvSpPr>
              <p:nvPr/>
            </p:nvSpPr>
            <p:spPr bwMode="auto">
              <a:xfrm>
                <a:off x="8886" y="10629"/>
                <a:ext cx="570" cy="513"/>
              </a:xfrm>
              <a:prstGeom prst="rect">
                <a:avLst/>
              </a:prstGeom>
              <a:solidFill>
                <a:srgbClr val="C0C0C0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9" name="Text Box 85"/>
              <p:cNvSpPr txBox="1">
                <a:spLocks noChangeArrowheads="1"/>
              </p:cNvSpPr>
              <p:nvPr/>
            </p:nvSpPr>
            <p:spPr bwMode="auto">
              <a:xfrm>
                <a:off x="9000" y="10458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BN</a:t>
                </a:r>
              </a:p>
            </p:txBody>
          </p:sp>
          <p:sp>
            <p:nvSpPr>
              <p:cNvPr id="47190" name="Rectangle 86"/>
              <p:cNvSpPr>
                <a:spLocks noChangeArrowheads="1"/>
              </p:cNvSpPr>
              <p:nvPr/>
            </p:nvSpPr>
            <p:spPr bwMode="auto">
              <a:xfrm>
                <a:off x="7050" y="11256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1" name="Text Box 87"/>
              <p:cNvSpPr txBox="1">
                <a:spLocks noChangeArrowheads="1"/>
              </p:cNvSpPr>
              <p:nvPr/>
            </p:nvSpPr>
            <p:spPr bwMode="auto">
              <a:xfrm>
                <a:off x="7164" y="11085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NB</a:t>
                </a:r>
              </a:p>
            </p:txBody>
          </p:sp>
          <p:sp>
            <p:nvSpPr>
              <p:cNvPr id="47192" name="Rectangle 88"/>
              <p:cNvSpPr>
                <a:spLocks noChangeArrowheads="1"/>
              </p:cNvSpPr>
              <p:nvPr/>
            </p:nvSpPr>
            <p:spPr bwMode="auto">
              <a:xfrm>
                <a:off x="7734" y="11256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3" name="Text Box 89"/>
              <p:cNvSpPr txBox="1">
                <a:spLocks noChangeArrowheads="1"/>
              </p:cNvSpPr>
              <p:nvPr/>
            </p:nvSpPr>
            <p:spPr bwMode="auto">
              <a:xfrm>
                <a:off x="7848" y="11085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NB</a:t>
                </a:r>
              </a:p>
            </p:txBody>
          </p:sp>
          <p:sp>
            <p:nvSpPr>
              <p:cNvPr id="47194" name="Rectangle 90"/>
              <p:cNvSpPr>
                <a:spLocks noChangeArrowheads="1"/>
              </p:cNvSpPr>
              <p:nvPr/>
            </p:nvSpPr>
            <p:spPr bwMode="auto">
              <a:xfrm>
                <a:off x="8316" y="11256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5" name="Text Box 91"/>
              <p:cNvSpPr txBox="1">
                <a:spLocks noChangeArrowheads="1"/>
              </p:cNvSpPr>
              <p:nvPr/>
            </p:nvSpPr>
            <p:spPr bwMode="auto">
              <a:xfrm>
                <a:off x="8430" y="11085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…</a:t>
                </a:r>
              </a:p>
            </p:txBody>
          </p:sp>
          <p:sp>
            <p:nvSpPr>
              <p:cNvPr id="47196" name="Rectangle 92"/>
              <p:cNvSpPr>
                <a:spLocks noChangeArrowheads="1"/>
              </p:cNvSpPr>
              <p:nvPr/>
            </p:nvSpPr>
            <p:spPr bwMode="auto">
              <a:xfrm>
                <a:off x="8886" y="11256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7" name="Text Box 93"/>
              <p:cNvSpPr txBox="1">
                <a:spLocks noChangeArrowheads="1"/>
              </p:cNvSpPr>
              <p:nvPr/>
            </p:nvSpPr>
            <p:spPr bwMode="auto">
              <a:xfrm>
                <a:off x="9000" y="11085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NB</a:t>
                </a:r>
              </a:p>
            </p:txBody>
          </p:sp>
          <p:sp>
            <p:nvSpPr>
              <p:cNvPr id="47198" name="Rectangle 94"/>
              <p:cNvSpPr>
                <a:spLocks noChangeArrowheads="1"/>
              </p:cNvSpPr>
              <p:nvPr/>
            </p:nvSpPr>
            <p:spPr bwMode="auto">
              <a:xfrm>
                <a:off x="7050" y="12909"/>
                <a:ext cx="570" cy="513"/>
              </a:xfrm>
              <a:prstGeom prst="rect">
                <a:avLst/>
              </a:prstGeom>
              <a:solidFill>
                <a:srgbClr val="808080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9" name="Text Box 95"/>
              <p:cNvSpPr txBox="1">
                <a:spLocks noChangeArrowheads="1"/>
              </p:cNvSpPr>
              <p:nvPr/>
            </p:nvSpPr>
            <p:spPr bwMode="auto">
              <a:xfrm>
                <a:off x="7164" y="12738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LC</a:t>
                </a:r>
              </a:p>
            </p:txBody>
          </p:sp>
          <p:sp>
            <p:nvSpPr>
              <p:cNvPr id="47200" name="Rectangle 96"/>
              <p:cNvSpPr>
                <a:spLocks noChangeArrowheads="1"/>
              </p:cNvSpPr>
              <p:nvPr/>
            </p:nvSpPr>
            <p:spPr bwMode="auto">
              <a:xfrm>
                <a:off x="7734" y="12909"/>
                <a:ext cx="570" cy="513"/>
              </a:xfrm>
              <a:prstGeom prst="rect">
                <a:avLst/>
              </a:prstGeom>
              <a:solidFill>
                <a:srgbClr val="969696">
                  <a:alpha val="50000"/>
                </a:srgbClr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1" name="Text Box 97"/>
              <p:cNvSpPr txBox="1">
                <a:spLocks noChangeArrowheads="1"/>
              </p:cNvSpPr>
              <p:nvPr/>
            </p:nvSpPr>
            <p:spPr bwMode="auto">
              <a:xfrm>
                <a:off x="7848" y="12738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BS</a:t>
                </a:r>
              </a:p>
            </p:txBody>
          </p:sp>
          <p:sp>
            <p:nvSpPr>
              <p:cNvPr id="47202" name="Rectangle 98"/>
              <p:cNvSpPr>
                <a:spLocks noChangeArrowheads="1"/>
              </p:cNvSpPr>
              <p:nvPr/>
            </p:nvSpPr>
            <p:spPr bwMode="auto">
              <a:xfrm>
                <a:off x="8316" y="12909"/>
                <a:ext cx="570" cy="513"/>
              </a:xfrm>
              <a:prstGeom prst="rect">
                <a:avLst/>
              </a:prstGeom>
              <a:solidFill>
                <a:srgbClr val="969696">
                  <a:alpha val="50000"/>
                </a:srgbClr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3" name="Text Box 99"/>
              <p:cNvSpPr txBox="1">
                <a:spLocks noChangeArrowheads="1"/>
              </p:cNvSpPr>
              <p:nvPr/>
            </p:nvSpPr>
            <p:spPr bwMode="auto">
              <a:xfrm>
                <a:off x="8430" y="12738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…</a:t>
                </a:r>
              </a:p>
            </p:txBody>
          </p:sp>
          <p:sp>
            <p:nvSpPr>
              <p:cNvPr id="47204" name="Rectangle 100"/>
              <p:cNvSpPr>
                <a:spLocks noChangeArrowheads="1"/>
              </p:cNvSpPr>
              <p:nvPr/>
            </p:nvSpPr>
            <p:spPr bwMode="auto">
              <a:xfrm>
                <a:off x="8886" y="12909"/>
                <a:ext cx="570" cy="513"/>
              </a:xfrm>
              <a:prstGeom prst="rect">
                <a:avLst/>
              </a:prstGeom>
              <a:solidFill>
                <a:srgbClr val="969696">
                  <a:alpha val="50000"/>
                </a:srgbClr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5" name="Text Box 101"/>
              <p:cNvSpPr txBox="1">
                <a:spLocks noChangeArrowheads="1"/>
              </p:cNvSpPr>
              <p:nvPr/>
            </p:nvSpPr>
            <p:spPr bwMode="auto">
              <a:xfrm>
                <a:off x="9000" y="12738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BS</a:t>
                </a:r>
              </a:p>
            </p:txBody>
          </p:sp>
          <p:sp>
            <p:nvSpPr>
              <p:cNvPr id="47206" name="Rectangle 102"/>
              <p:cNvSpPr>
                <a:spLocks noChangeArrowheads="1"/>
              </p:cNvSpPr>
              <p:nvPr/>
            </p:nvSpPr>
            <p:spPr bwMode="auto">
              <a:xfrm>
                <a:off x="9570" y="12909"/>
                <a:ext cx="570" cy="513"/>
              </a:xfrm>
              <a:prstGeom prst="rect">
                <a:avLst/>
              </a:prstGeom>
              <a:solidFill>
                <a:srgbClr val="808080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7" name="Text Box 103"/>
              <p:cNvSpPr txBox="1">
                <a:spLocks noChangeArrowheads="1"/>
              </p:cNvSpPr>
              <p:nvPr/>
            </p:nvSpPr>
            <p:spPr bwMode="auto">
              <a:xfrm>
                <a:off x="9684" y="12738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RC</a:t>
                </a:r>
              </a:p>
            </p:txBody>
          </p:sp>
          <p:sp>
            <p:nvSpPr>
              <p:cNvPr id="47208" name="Rectangle 104"/>
              <p:cNvSpPr>
                <a:spLocks noChangeArrowheads="1"/>
              </p:cNvSpPr>
              <p:nvPr/>
            </p:nvSpPr>
            <p:spPr bwMode="auto">
              <a:xfrm>
                <a:off x="9570" y="10629"/>
                <a:ext cx="570" cy="513"/>
              </a:xfrm>
              <a:prstGeom prst="rect">
                <a:avLst/>
              </a:prstGeom>
              <a:solidFill>
                <a:srgbClr val="C0C0C0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9" name="Text Box 105"/>
              <p:cNvSpPr txBox="1">
                <a:spLocks noChangeArrowheads="1"/>
              </p:cNvSpPr>
              <p:nvPr/>
            </p:nvSpPr>
            <p:spPr bwMode="auto">
              <a:xfrm>
                <a:off x="9684" y="10458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BN</a:t>
                </a:r>
              </a:p>
            </p:txBody>
          </p:sp>
          <p:sp>
            <p:nvSpPr>
              <p:cNvPr id="47210" name="Rectangle 106"/>
              <p:cNvSpPr>
                <a:spLocks noChangeArrowheads="1"/>
              </p:cNvSpPr>
              <p:nvPr/>
            </p:nvSpPr>
            <p:spPr bwMode="auto">
              <a:xfrm>
                <a:off x="9570" y="11256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1" name="Text Box 107"/>
              <p:cNvSpPr txBox="1">
                <a:spLocks noChangeArrowheads="1"/>
              </p:cNvSpPr>
              <p:nvPr/>
            </p:nvSpPr>
            <p:spPr bwMode="auto">
              <a:xfrm>
                <a:off x="9684" y="11085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NB</a:t>
                </a:r>
              </a:p>
            </p:txBody>
          </p:sp>
          <p:sp>
            <p:nvSpPr>
              <p:cNvPr id="47212" name="Rectangle 108"/>
              <p:cNvSpPr>
                <a:spLocks noChangeArrowheads="1"/>
              </p:cNvSpPr>
              <p:nvPr/>
            </p:nvSpPr>
            <p:spPr bwMode="auto">
              <a:xfrm>
                <a:off x="7050" y="11769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3" name="Rectangle 109"/>
              <p:cNvSpPr>
                <a:spLocks noChangeArrowheads="1"/>
              </p:cNvSpPr>
              <p:nvPr/>
            </p:nvSpPr>
            <p:spPr bwMode="auto">
              <a:xfrm>
                <a:off x="7734" y="11769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4" name="Rectangle 110"/>
              <p:cNvSpPr>
                <a:spLocks noChangeArrowheads="1"/>
              </p:cNvSpPr>
              <p:nvPr/>
            </p:nvSpPr>
            <p:spPr bwMode="auto">
              <a:xfrm>
                <a:off x="8316" y="11769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5" name="Text Box 111"/>
              <p:cNvSpPr txBox="1">
                <a:spLocks noChangeArrowheads="1"/>
              </p:cNvSpPr>
              <p:nvPr/>
            </p:nvSpPr>
            <p:spPr bwMode="auto">
              <a:xfrm>
                <a:off x="8430" y="11598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…</a:t>
                </a:r>
              </a:p>
            </p:txBody>
          </p:sp>
          <p:sp>
            <p:nvSpPr>
              <p:cNvPr id="47216" name="Rectangle 112"/>
              <p:cNvSpPr>
                <a:spLocks noChangeArrowheads="1"/>
              </p:cNvSpPr>
              <p:nvPr/>
            </p:nvSpPr>
            <p:spPr bwMode="auto">
              <a:xfrm>
                <a:off x="8886" y="11769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7" name="Rectangle 113"/>
              <p:cNvSpPr>
                <a:spLocks noChangeArrowheads="1"/>
              </p:cNvSpPr>
              <p:nvPr/>
            </p:nvSpPr>
            <p:spPr bwMode="auto">
              <a:xfrm>
                <a:off x="9570" y="11769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8" name="Rectangle 114"/>
              <p:cNvSpPr>
                <a:spLocks noChangeArrowheads="1"/>
              </p:cNvSpPr>
              <p:nvPr/>
            </p:nvSpPr>
            <p:spPr bwMode="auto">
              <a:xfrm>
                <a:off x="7050" y="12282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9" name="Text Box 115"/>
              <p:cNvSpPr txBox="1">
                <a:spLocks noChangeArrowheads="1"/>
              </p:cNvSpPr>
              <p:nvPr/>
            </p:nvSpPr>
            <p:spPr bwMode="auto">
              <a:xfrm>
                <a:off x="7164" y="12111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NB</a:t>
                </a:r>
              </a:p>
            </p:txBody>
          </p:sp>
          <p:sp>
            <p:nvSpPr>
              <p:cNvPr id="47220" name="Rectangle 116"/>
              <p:cNvSpPr>
                <a:spLocks noChangeArrowheads="1"/>
              </p:cNvSpPr>
              <p:nvPr/>
            </p:nvSpPr>
            <p:spPr bwMode="auto">
              <a:xfrm>
                <a:off x="7734" y="12282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1" name="Text Box 117"/>
              <p:cNvSpPr txBox="1">
                <a:spLocks noChangeArrowheads="1"/>
              </p:cNvSpPr>
              <p:nvPr/>
            </p:nvSpPr>
            <p:spPr bwMode="auto">
              <a:xfrm>
                <a:off x="7848" y="12111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NB</a:t>
                </a:r>
              </a:p>
            </p:txBody>
          </p:sp>
          <p:sp>
            <p:nvSpPr>
              <p:cNvPr id="47222" name="Rectangle 118"/>
              <p:cNvSpPr>
                <a:spLocks noChangeArrowheads="1"/>
              </p:cNvSpPr>
              <p:nvPr/>
            </p:nvSpPr>
            <p:spPr bwMode="auto">
              <a:xfrm>
                <a:off x="8316" y="12282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3" name="Text Box 119"/>
              <p:cNvSpPr txBox="1">
                <a:spLocks noChangeArrowheads="1"/>
              </p:cNvSpPr>
              <p:nvPr/>
            </p:nvSpPr>
            <p:spPr bwMode="auto">
              <a:xfrm>
                <a:off x="8430" y="12111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…</a:t>
                </a:r>
              </a:p>
            </p:txBody>
          </p:sp>
          <p:sp>
            <p:nvSpPr>
              <p:cNvPr id="47224" name="Rectangle 120"/>
              <p:cNvSpPr>
                <a:spLocks noChangeArrowheads="1"/>
              </p:cNvSpPr>
              <p:nvPr/>
            </p:nvSpPr>
            <p:spPr bwMode="auto">
              <a:xfrm>
                <a:off x="8886" y="12282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5" name="Text Box 121"/>
              <p:cNvSpPr txBox="1">
                <a:spLocks noChangeArrowheads="1"/>
              </p:cNvSpPr>
              <p:nvPr/>
            </p:nvSpPr>
            <p:spPr bwMode="auto">
              <a:xfrm>
                <a:off x="9000" y="12111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NB</a:t>
                </a:r>
              </a:p>
            </p:txBody>
          </p:sp>
          <p:sp>
            <p:nvSpPr>
              <p:cNvPr id="47226" name="Rectangle 122"/>
              <p:cNvSpPr>
                <a:spLocks noChangeArrowheads="1"/>
              </p:cNvSpPr>
              <p:nvPr/>
            </p:nvSpPr>
            <p:spPr bwMode="auto">
              <a:xfrm>
                <a:off x="9570" y="12282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7" name="Text Box 123"/>
              <p:cNvSpPr txBox="1">
                <a:spLocks noChangeArrowheads="1"/>
              </p:cNvSpPr>
              <p:nvPr/>
            </p:nvSpPr>
            <p:spPr bwMode="auto">
              <a:xfrm>
                <a:off x="9684" y="12111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NB</a:t>
                </a:r>
              </a:p>
            </p:txBody>
          </p:sp>
          <p:grpSp>
            <p:nvGrpSpPr>
              <p:cNvPr id="6" name="Group 124"/>
              <p:cNvGrpSpPr>
                <a:grpSpLocks/>
              </p:cNvGrpSpPr>
              <p:nvPr/>
            </p:nvGrpSpPr>
            <p:grpSpPr bwMode="auto">
              <a:xfrm>
                <a:off x="7182" y="11556"/>
                <a:ext cx="414" cy="624"/>
                <a:chOff x="1494" y="10896"/>
                <a:chExt cx="414" cy="624"/>
              </a:xfrm>
            </p:grpSpPr>
            <p:sp>
              <p:nvSpPr>
                <p:cNvPr id="47229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1494" y="10974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  <p:sp>
              <p:nvSpPr>
                <p:cNvPr id="47230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1496" y="11046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  <p:sp>
              <p:nvSpPr>
                <p:cNvPr id="47231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502" y="10896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7" name="Group 128"/>
              <p:cNvGrpSpPr>
                <a:grpSpLocks/>
              </p:cNvGrpSpPr>
              <p:nvPr/>
            </p:nvGrpSpPr>
            <p:grpSpPr bwMode="auto">
              <a:xfrm>
                <a:off x="7872" y="11556"/>
                <a:ext cx="414" cy="624"/>
                <a:chOff x="1494" y="10896"/>
                <a:chExt cx="414" cy="624"/>
              </a:xfrm>
            </p:grpSpPr>
            <p:sp>
              <p:nvSpPr>
                <p:cNvPr id="47233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1494" y="10974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  <p:sp>
              <p:nvSpPr>
                <p:cNvPr id="47234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496" y="11046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  <p:sp>
              <p:nvSpPr>
                <p:cNvPr id="47235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1502" y="10896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8" name="Group 132"/>
              <p:cNvGrpSpPr>
                <a:grpSpLocks/>
              </p:cNvGrpSpPr>
              <p:nvPr/>
            </p:nvGrpSpPr>
            <p:grpSpPr bwMode="auto">
              <a:xfrm>
                <a:off x="9024" y="11556"/>
                <a:ext cx="414" cy="624"/>
                <a:chOff x="1494" y="10896"/>
                <a:chExt cx="414" cy="624"/>
              </a:xfrm>
            </p:grpSpPr>
            <p:sp>
              <p:nvSpPr>
                <p:cNvPr id="47237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1494" y="10974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  <p:sp>
              <p:nvSpPr>
                <p:cNvPr id="47238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1496" y="11046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  <p:sp>
              <p:nvSpPr>
                <p:cNvPr id="47239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1502" y="10896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9" name="Group 136"/>
              <p:cNvGrpSpPr>
                <a:grpSpLocks/>
              </p:cNvGrpSpPr>
              <p:nvPr/>
            </p:nvGrpSpPr>
            <p:grpSpPr bwMode="auto">
              <a:xfrm>
                <a:off x="9714" y="11556"/>
                <a:ext cx="414" cy="624"/>
                <a:chOff x="1494" y="10896"/>
                <a:chExt cx="414" cy="624"/>
              </a:xfrm>
            </p:grpSpPr>
            <p:sp>
              <p:nvSpPr>
                <p:cNvPr id="47241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1494" y="10974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  <p:sp>
              <p:nvSpPr>
                <p:cNvPr id="47242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1496" y="11046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  <p:sp>
              <p:nvSpPr>
                <p:cNvPr id="47243" name="Text Box 139"/>
                <p:cNvSpPr txBox="1">
                  <a:spLocks noChangeArrowheads="1"/>
                </p:cNvSpPr>
                <p:nvPr/>
              </p:nvSpPr>
              <p:spPr bwMode="auto">
                <a:xfrm>
                  <a:off x="1502" y="10896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47244" name="Text Box 140"/>
            <p:cNvSpPr txBox="1">
              <a:spLocks noChangeArrowheads="1"/>
            </p:cNvSpPr>
            <p:nvPr/>
          </p:nvSpPr>
          <p:spPr bwMode="auto">
            <a:xfrm>
              <a:off x="1728" y="12360"/>
              <a:ext cx="8370" cy="4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Times New Roman" pitchFamily="18" charset="0"/>
                </a:rPr>
                <a:t>   (A)              (B)                             (C)                                                  (D)</a:t>
              </a:r>
            </a:p>
          </p:txBody>
        </p:sp>
        <p:grpSp>
          <p:nvGrpSpPr>
            <p:cNvPr id="10" name="Group 141"/>
            <p:cNvGrpSpPr>
              <a:grpSpLocks/>
            </p:cNvGrpSpPr>
            <p:nvPr/>
          </p:nvGrpSpPr>
          <p:grpSpPr bwMode="auto">
            <a:xfrm>
              <a:off x="3000" y="9342"/>
              <a:ext cx="570" cy="2958"/>
              <a:chOff x="3000" y="9342"/>
              <a:chExt cx="570" cy="2958"/>
            </a:xfrm>
          </p:grpSpPr>
          <p:sp>
            <p:nvSpPr>
              <p:cNvPr id="47246" name="Rectangle 142"/>
              <p:cNvSpPr>
                <a:spLocks noChangeArrowheads="1"/>
              </p:cNvSpPr>
              <p:nvPr/>
            </p:nvSpPr>
            <p:spPr bwMode="auto">
              <a:xfrm>
                <a:off x="3000" y="9510"/>
                <a:ext cx="570" cy="513"/>
              </a:xfrm>
              <a:prstGeom prst="rect">
                <a:avLst/>
              </a:prstGeom>
              <a:solidFill>
                <a:srgbClr val="C0C0C0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7" name="Rectangle 143"/>
              <p:cNvSpPr>
                <a:spLocks noChangeArrowheads="1"/>
              </p:cNvSpPr>
              <p:nvPr/>
            </p:nvSpPr>
            <p:spPr bwMode="auto">
              <a:xfrm>
                <a:off x="3000" y="10134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8" name="Text Box 144"/>
              <p:cNvSpPr txBox="1">
                <a:spLocks noChangeArrowheads="1"/>
              </p:cNvSpPr>
              <p:nvPr/>
            </p:nvSpPr>
            <p:spPr bwMode="auto">
              <a:xfrm>
                <a:off x="3114" y="9963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NB</a:t>
                </a:r>
              </a:p>
            </p:txBody>
          </p:sp>
          <p:sp>
            <p:nvSpPr>
              <p:cNvPr id="47249" name="Rectangle 145"/>
              <p:cNvSpPr>
                <a:spLocks noChangeArrowheads="1"/>
              </p:cNvSpPr>
              <p:nvPr/>
            </p:nvSpPr>
            <p:spPr bwMode="auto">
              <a:xfrm>
                <a:off x="3000" y="11787"/>
                <a:ext cx="570" cy="513"/>
              </a:xfrm>
              <a:prstGeom prst="rect">
                <a:avLst/>
              </a:prstGeom>
              <a:solidFill>
                <a:srgbClr val="808080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0" name="Text Box 146"/>
              <p:cNvSpPr txBox="1">
                <a:spLocks noChangeArrowheads="1"/>
              </p:cNvSpPr>
              <p:nvPr/>
            </p:nvSpPr>
            <p:spPr bwMode="auto">
              <a:xfrm>
                <a:off x="3138" y="11658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BCC</a:t>
                </a:r>
              </a:p>
            </p:txBody>
          </p:sp>
          <p:sp>
            <p:nvSpPr>
              <p:cNvPr id="47251" name="Rectangle 147"/>
              <p:cNvSpPr>
                <a:spLocks noChangeArrowheads="1"/>
              </p:cNvSpPr>
              <p:nvPr/>
            </p:nvSpPr>
            <p:spPr bwMode="auto">
              <a:xfrm>
                <a:off x="3000" y="10647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2" name="Rectangle 148"/>
              <p:cNvSpPr>
                <a:spLocks noChangeArrowheads="1"/>
              </p:cNvSpPr>
              <p:nvPr/>
            </p:nvSpPr>
            <p:spPr bwMode="auto">
              <a:xfrm>
                <a:off x="3000" y="11160"/>
                <a:ext cx="570" cy="513"/>
              </a:xfrm>
              <a:prstGeom prst="rect">
                <a:avLst/>
              </a:prstGeom>
              <a:solidFill>
                <a:srgbClr val="FFFFFF"/>
              </a:solidFill>
              <a:ln w="38100" cmpd="dbl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3" name="Text Box 149"/>
              <p:cNvSpPr txBox="1">
                <a:spLocks noChangeArrowheads="1"/>
              </p:cNvSpPr>
              <p:nvPr/>
            </p:nvSpPr>
            <p:spPr bwMode="auto">
              <a:xfrm>
                <a:off x="3114" y="10989"/>
                <a:ext cx="406" cy="5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NB</a:t>
                </a:r>
              </a:p>
            </p:txBody>
          </p:sp>
          <p:grpSp>
            <p:nvGrpSpPr>
              <p:cNvPr id="11" name="Group 150"/>
              <p:cNvGrpSpPr>
                <a:grpSpLocks/>
              </p:cNvGrpSpPr>
              <p:nvPr/>
            </p:nvGrpSpPr>
            <p:grpSpPr bwMode="auto">
              <a:xfrm>
                <a:off x="3150" y="10452"/>
                <a:ext cx="414" cy="624"/>
                <a:chOff x="1494" y="10896"/>
                <a:chExt cx="414" cy="624"/>
              </a:xfrm>
            </p:grpSpPr>
            <p:sp>
              <p:nvSpPr>
                <p:cNvPr id="47255" name="Text Box 151"/>
                <p:cNvSpPr txBox="1">
                  <a:spLocks noChangeArrowheads="1"/>
                </p:cNvSpPr>
                <p:nvPr/>
              </p:nvSpPr>
              <p:spPr bwMode="auto">
                <a:xfrm>
                  <a:off x="1494" y="10974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  <p:sp>
              <p:nvSpPr>
                <p:cNvPr id="47256" name="Text Box 152"/>
                <p:cNvSpPr txBox="1">
                  <a:spLocks noChangeArrowheads="1"/>
                </p:cNvSpPr>
                <p:nvPr/>
              </p:nvSpPr>
              <p:spPr bwMode="auto">
                <a:xfrm>
                  <a:off x="1496" y="11046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  <p:sp>
              <p:nvSpPr>
                <p:cNvPr id="47257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1502" y="10896"/>
                  <a:ext cx="406" cy="4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pPr algn="just" eaLnBrk="0" hangingPunct="0"/>
                  <a:endParaRPr lang="en-US" sz="1200">
                    <a:latin typeface="Times New Roman" pitchFamily="18" charset="0"/>
                  </a:endParaRPr>
                </a:p>
                <a:p>
                  <a:pPr eaLnBrk="0" hangingPunct="0"/>
                  <a:r>
                    <a:rPr lang="en-US" sz="1200" b="1">
                      <a:latin typeface="Times New Roman" pitchFamily="18" charset="0"/>
                    </a:rPr>
                    <a:t>·</a:t>
                  </a:r>
                </a:p>
                <a:p>
                  <a:pPr eaLnBrk="0" hangingPunct="0"/>
                  <a:endParaRPr lang="en-US" sz="1200" b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7258" name="Text Box 154"/>
              <p:cNvSpPr txBox="1">
                <a:spLocks noChangeArrowheads="1"/>
              </p:cNvSpPr>
              <p:nvPr/>
            </p:nvSpPr>
            <p:spPr bwMode="auto">
              <a:xfrm>
                <a:off x="3126" y="9342"/>
                <a:ext cx="406" cy="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pPr algn="just" eaLnBrk="0" hangingPunct="0"/>
                <a:endParaRPr lang="en-US" sz="1200">
                  <a:latin typeface="Times New Roman" pitchFamily="18" charset="0"/>
                </a:endParaRPr>
              </a:p>
              <a:p>
                <a:pPr eaLnBrk="0" hangingPunct="0"/>
                <a:r>
                  <a:rPr lang="en-US" sz="1200" b="1">
                    <a:latin typeface="Times New Roman" pitchFamily="18" charset="0"/>
                  </a:rPr>
                  <a:t>BN</a:t>
                </a:r>
              </a:p>
            </p:txBody>
          </p:sp>
        </p:grp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52400" y="381000"/>
            <a:ext cx="8777318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Short Memory  Mode</a:t>
            </a:r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905000" y="1638304"/>
            <a:ext cx="5867400" cy="23622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Defined by 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Q = FF = 0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M = CREG</a:t>
            </a:r>
            <a:r>
              <a:rPr lang="en-US" sz="1600" baseline="-25000" dirty="0">
                <a:cs typeface="Times New Roman" pitchFamily="18" charset="0"/>
              </a:rPr>
              <a:t>20</a:t>
            </a:r>
            <a:r>
              <a:rPr lang="en-US" sz="1600" dirty="0">
                <a:cs typeface="Times New Roman" pitchFamily="18" charset="0"/>
              </a:rPr>
              <a:t> = 1</a:t>
            </a:r>
          </a:p>
          <a:p>
            <a:pPr lvl="1">
              <a:buFontTx/>
              <a:buNone/>
            </a:pPr>
            <a:endParaRPr lang="en-US" sz="800" dirty="0">
              <a:cs typeface="Times New Roman" pitchFamily="18" charset="0"/>
            </a:endParaRPr>
          </a:p>
          <a:p>
            <a:r>
              <a:rPr lang="en-US" sz="1800" dirty="0">
                <a:cs typeface="Times New Roman" pitchFamily="18" charset="0"/>
              </a:rPr>
              <a:t>The internal resources of the molecule partially  operational (SB)</a:t>
            </a:r>
          </a:p>
          <a:p>
            <a:pPr>
              <a:buFontTx/>
              <a:buNone/>
            </a:pPr>
            <a:endParaRPr lang="en-US" sz="800" dirty="0">
              <a:cs typeface="Times New Roman" pitchFamily="18" charset="0"/>
            </a:endParaRPr>
          </a:p>
          <a:p>
            <a:r>
              <a:rPr lang="en-US" sz="1800" dirty="0">
                <a:cs typeface="Times New Roman" pitchFamily="18" charset="0"/>
              </a:rPr>
              <a:t>Storage capacity 8 bits</a:t>
            </a:r>
          </a:p>
        </p:txBody>
      </p:sp>
      <p:sp>
        <p:nvSpPr>
          <p:cNvPr id="48177" name="Text Box 49"/>
          <p:cNvSpPr txBox="1">
            <a:spLocks noChangeArrowheads="1"/>
          </p:cNvSpPr>
          <p:nvPr/>
        </p:nvSpPr>
        <p:spPr bwMode="auto">
          <a:xfrm>
            <a:off x="1450975" y="4691080"/>
            <a:ext cx="62039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  21        20     19                                   12  11  10  9     8  7     6   5     4    3                          1       0</a:t>
            </a:r>
          </a:p>
          <a:p>
            <a:pPr eaLnBrk="0" hangingPunct="0"/>
            <a:endParaRPr lang="en-US" sz="1200">
              <a:latin typeface="Times New Roman" pitchFamily="18" charset="0"/>
            </a:endParaRPr>
          </a:p>
        </p:txBody>
      </p:sp>
      <p:sp>
        <p:nvSpPr>
          <p:cNvPr id="48178" name="Text Box 50"/>
          <p:cNvSpPr txBox="1">
            <a:spLocks noChangeArrowheads="1"/>
          </p:cNvSpPr>
          <p:nvPr/>
        </p:nvSpPr>
        <p:spPr bwMode="auto">
          <a:xfrm>
            <a:off x="1951038" y="4230705"/>
            <a:ext cx="57181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300" b="1">
                <a:latin typeface="Times New Roman" pitchFamily="18" charset="0"/>
              </a:rPr>
              <a:t>CREG</a:t>
            </a:r>
            <a:r>
              <a:rPr lang="en-US" sz="1100" b="1">
                <a:latin typeface="Times New Roman" pitchFamily="18" charset="0"/>
              </a:rPr>
              <a:t>20:0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48179" name="Rectangle 51"/>
          <p:cNvSpPr>
            <a:spLocks noChangeArrowheads="1"/>
          </p:cNvSpPr>
          <p:nvPr/>
        </p:nvSpPr>
        <p:spPr bwMode="auto">
          <a:xfrm>
            <a:off x="1444625" y="4929205"/>
            <a:ext cx="6224588" cy="57785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0" name="Line 52"/>
          <p:cNvSpPr>
            <a:spLocks noChangeShapeType="1"/>
          </p:cNvSpPr>
          <p:nvPr/>
        </p:nvSpPr>
        <p:spPr bwMode="auto">
          <a:xfrm flipH="1">
            <a:off x="1952625" y="4946668"/>
            <a:ext cx="3175" cy="54927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1" name="Line 53"/>
          <p:cNvSpPr>
            <a:spLocks noChangeShapeType="1"/>
          </p:cNvSpPr>
          <p:nvPr/>
        </p:nvSpPr>
        <p:spPr bwMode="auto">
          <a:xfrm>
            <a:off x="2384425" y="4948255"/>
            <a:ext cx="4763" cy="862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>
            <a:off x="4124325" y="4951430"/>
            <a:ext cx="3175" cy="822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3" name="Line 55"/>
          <p:cNvSpPr>
            <a:spLocks noChangeShapeType="1"/>
          </p:cNvSpPr>
          <p:nvPr/>
        </p:nvSpPr>
        <p:spPr bwMode="auto">
          <a:xfrm>
            <a:off x="5868988" y="4954605"/>
            <a:ext cx="6350" cy="825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4" name="Line 56"/>
          <p:cNvSpPr>
            <a:spLocks noChangeShapeType="1"/>
          </p:cNvSpPr>
          <p:nvPr/>
        </p:nvSpPr>
        <p:spPr bwMode="auto">
          <a:xfrm>
            <a:off x="7162800" y="4943493"/>
            <a:ext cx="1588" cy="830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85" name="Text Box 57"/>
          <p:cNvSpPr txBox="1">
            <a:spLocks noChangeArrowheads="1"/>
          </p:cNvSpPr>
          <p:nvPr/>
        </p:nvSpPr>
        <p:spPr bwMode="auto">
          <a:xfrm>
            <a:off x="1436688" y="4962543"/>
            <a:ext cx="1033462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eaLnBrk="0" hangingPunct="0"/>
            <a:r>
              <a:rPr lang="en-US" sz="1400" b="1">
                <a:latin typeface="Times New Roman" pitchFamily="18" charset="0"/>
              </a:rPr>
              <a:t>Q=0   M=1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8186" name="Text Box 58"/>
          <p:cNvSpPr txBox="1">
            <a:spLocks noChangeArrowheads="1"/>
          </p:cNvSpPr>
          <p:nvPr/>
        </p:nvSpPr>
        <p:spPr bwMode="auto">
          <a:xfrm>
            <a:off x="1371600" y="5532455"/>
            <a:ext cx="6508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flip-flop</a:t>
            </a:r>
          </a:p>
          <a:p>
            <a:pPr algn="ctr" eaLnBrk="0" hangingPunct="0"/>
            <a:endParaRPr lang="en-US" sz="1200" b="1">
              <a:latin typeface="Times New Roman" pitchFamily="18" charset="0"/>
            </a:endParaRPr>
          </a:p>
        </p:txBody>
      </p:sp>
      <p:sp>
        <p:nvSpPr>
          <p:cNvPr id="48187" name="Text Box 59"/>
          <p:cNvSpPr txBox="1">
            <a:spLocks noChangeArrowheads="1"/>
          </p:cNvSpPr>
          <p:nvPr/>
        </p:nvSpPr>
        <p:spPr bwMode="auto">
          <a:xfrm>
            <a:off x="1838325" y="5532455"/>
            <a:ext cx="60007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mode</a:t>
            </a:r>
          </a:p>
        </p:txBody>
      </p:sp>
      <p:sp>
        <p:nvSpPr>
          <p:cNvPr id="48188" name="Text Box 60"/>
          <p:cNvSpPr txBox="1">
            <a:spLocks noChangeArrowheads="1"/>
          </p:cNvSpPr>
          <p:nvPr/>
        </p:nvSpPr>
        <p:spPr bwMode="auto">
          <a:xfrm>
            <a:off x="2601913" y="5532455"/>
            <a:ext cx="12668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user data</a:t>
            </a:r>
          </a:p>
        </p:txBody>
      </p:sp>
      <p:sp>
        <p:nvSpPr>
          <p:cNvPr id="48189" name="Text Box 61"/>
          <p:cNvSpPr txBox="1">
            <a:spLocks noChangeArrowheads="1"/>
          </p:cNvSpPr>
          <p:nvPr/>
        </p:nvSpPr>
        <p:spPr bwMode="auto">
          <a:xfrm>
            <a:off x="4411663" y="5532455"/>
            <a:ext cx="12096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switch block</a:t>
            </a:r>
          </a:p>
          <a:p>
            <a:pPr algn="ctr" eaLnBrk="0" hangingPunct="0"/>
            <a:r>
              <a:rPr lang="en-US" sz="1200" b="1">
                <a:latin typeface="Times New Roman" pitchFamily="18" charset="0"/>
              </a:rPr>
              <a:t> (SB)</a:t>
            </a:r>
          </a:p>
        </p:txBody>
      </p:sp>
      <p:sp>
        <p:nvSpPr>
          <p:cNvPr id="48190" name="Text Box 62"/>
          <p:cNvSpPr txBox="1">
            <a:spLocks noChangeArrowheads="1"/>
          </p:cNvSpPr>
          <p:nvPr/>
        </p:nvSpPr>
        <p:spPr bwMode="auto">
          <a:xfrm>
            <a:off x="5932488" y="5532455"/>
            <a:ext cx="11938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molecule’s position</a:t>
            </a:r>
          </a:p>
        </p:txBody>
      </p:sp>
      <p:sp>
        <p:nvSpPr>
          <p:cNvPr id="48191" name="Line 63"/>
          <p:cNvSpPr>
            <a:spLocks noChangeShapeType="1"/>
          </p:cNvSpPr>
          <p:nvPr/>
        </p:nvSpPr>
        <p:spPr bwMode="auto">
          <a:xfrm flipV="1">
            <a:off x="7669213" y="4411680"/>
            <a:ext cx="0" cy="506413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2" name="Line 64"/>
          <p:cNvSpPr>
            <a:spLocks noChangeShapeType="1"/>
          </p:cNvSpPr>
          <p:nvPr/>
        </p:nvSpPr>
        <p:spPr bwMode="auto">
          <a:xfrm flipH="1" flipV="1">
            <a:off x="1951038" y="4484705"/>
            <a:ext cx="5718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93" name="Line 65"/>
          <p:cNvSpPr>
            <a:spLocks noChangeShapeType="1"/>
          </p:cNvSpPr>
          <p:nvPr/>
        </p:nvSpPr>
        <p:spPr bwMode="auto">
          <a:xfrm flipV="1">
            <a:off x="1951038" y="4411680"/>
            <a:ext cx="0" cy="506413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4" name="Line 66"/>
          <p:cNvSpPr>
            <a:spLocks noChangeShapeType="1"/>
          </p:cNvSpPr>
          <p:nvPr/>
        </p:nvSpPr>
        <p:spPr bwMode="auto">
          <a:xfrm>
            <a:off x="1952625" y="5507055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5" name="Line 67"/>
          <p:cNvSpPr>
            <a:spLocks noChangeShapeType="1"/>
          </p:cNvSpPr>
          <p:nvPr/>
        </p:nvSpPr>
        <p:spPr bwMode="auto">
          <a:xfrm flipV="1">
            <a:off x="1444625" y="4411680"/>
            <a:ext cx="0" cy="506413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96" name="Line 68"/>
          <p:cNvSpPr>
            <a:spLocks noChangeShapeType="1"/>
          </p:cNvSpPr>
          <p:nvPr/>
        </p:nvSpPr>
        <p:spPr bwMode="auto">
          <a:xfrm flipH="1">
            <a:off x="1444625" y="4484705"/>
            <a:ext cx="506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97" name="Text Box 69"/>
          <p:cNvSpPr txBox="1">
            <a:spLocks noChangeArrowheads="1"/>
          </p:cNvSpPr>
          <p:nvPr/>
        </p:nvSpPr>
        <p:spPr bwMode="auto">
          <a:xfrm>
            <a:off x="1444625" y="4230705"/>
            <a:ext cx="5064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300" b="1">
                <a:latin typeface="Times New Roman" pitchFamily="18" charset="0"/>
              </a:rPr>
              <a:t>FF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48198" name="Text Box 70"/>
          <p:cNvSpPr txBox="1">
            <a:spLocks noChangeArrowheads="1"/>
          </p:cNvSpPr>
          <p:nvPr/>
        </p:nvSpPr>
        <p:spPr bwMode="auto">
          <a:xfrm>
            <a:off x="2384425" y="4954605"/>
            <a:ext cx="17462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DATA</a:t>
            </a:r>
            <a:r>
              <a:rPr lang="en-US" sz="1200" b="1">
                <a:latin typeface="Times New Roman" pitchFamily="18" charset="0"/>
              </a:rPr>
              <a:t>7:0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8199" name="Text Box 71"/>
          <p:cNvSpPr txBox="1">
            <a:spLocks noChangeArrowheads="1"/>
          </p:cNvSpPr>
          <p:nvPr/>
        </p:nvSpPr>
        <p:spPr bwMode="auto">
          <a:xfrm>
            <a:off x="4086225" y="4954605"/>
            <a:ext cx="5619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N</a:t>
            </a:r>
            <a:r>
              <a:rPr lang="en-US" sz="1200" b="1">
                <a:latin typeface="Times New Roman" pitchFamily="18" charset="0"/>
              </a:rPr>
              <a:t>1:0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8200" name="Text Box 72"/>
          <p:cNvSpPr txBox="1">
            <a:spLocks noChangeArrowheads="1"/>
          </p:cNvSpPr>
          <p:nvPr/>
        </p:nvSpPr>
        <p:spPr bwMode="auto">
          <a:xfrm>
            <a:off x="4521200" y="4954605"/>
            <a:ext cx="5064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S</a:t>
            </a:r>
            <a:r>
              <a:rPr lang="en-US" sz="1200" b="1">
                <a:latin typeface="Times New Roman" pitchFamily="18" charset="0"/>
              </a:rPr>
              <a:t>1:0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8201" name="Text Box 73"/>
          <p:cNvSpPr txBox="1">
            <a:spLocks noChangeArrowheads="1"/>
          </p:cNvSpPr>
          <p:nvPr/>
        </p:nvSpPr>
        <p:spPr bwMode="auto">
          <a:xfrm>
            <a:off x="4954588" y="4954605"/>
            <a:ext cx="50641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E</a:t>
            </a:r>
            <a:r>
              <a:rPr lang="en-US" sz="1200" b="1">
                <a:latin typeface="Times New Roman" pitchFamily="18" charset="0"/>
              </a:rPr>
              <a:t>1:0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8202" name="Text Box 74"/>
          <p:cNvSpPr txBox="1">
            <a:spLocks noChangeArrowheads="1"/>
          </p:cNvSpPr>
          <p:nvPr/>
        </p:nvSpPr>
        <p:spPr bwMode="auto">
          <a:xfrm>
            <a:off x="5389563" y="4954605"/>
            <a:ext cx="6302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W</a:t>
            </a:r>
            <a:r>
              <a:rPr lang="en-US" sz="1200" b="1">
                <a:latin typeface="Times New Roman" pitchFamily="18" charset="0"/>
              </a:rPr>
              <a:t>1:0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8203" name="Text Box 75"/>
          <p:cNvSpPr txBox="1">
            <a:spLocks noChangeArrowheads="1"/>
          </p:cNvSpPr>
          <p:nvPr/>
        </p:nvSpPr>
        <p:spPr bwMode="auto">
          <a:xfrm>
            <a:off x="5883275" y="4954605"/>
            <a:ext cx="12684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MEM</a:t>
            </a:r>
            <a:r>
              <a:rPr lang="en-US" sz="1200" b="1">
                <a:latin typeface="Times New Roman" pitchFamily="18" charset="0"/>
              </a:rPr>
              <a:t>2:0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8204" name="Text Box 76"/>
          <p:cNvSpPr txBox="1">
            <a:spLocks noChangeArrowheads="1"/>
          </p:cNvSpPr>
          <p:nvPr/>
        </p:nvSpPr>
        <p:spPr bwMode="auto">
          <a:xfrm>
            <a:off x="7126288" y="4954605"/>
            <a:ext cx="5794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H=1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>
            <a:off x="4554538" y="4946668"/>
            <a:ext cx="0" cy="544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>
            <a:off x="4992688" y="4946668"/>
            <a:ext cx="0" cy="544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7" name="Line 79"/>
          <p:cNvSpPr>
            <a:spLocks noChangeShapeType="1"/>
          </p:cNvSpPr>
          <p:nvPr/>
        </p:nvSpPr>
        <p:spPr bwMode="auto">
          <a:xfrm>
            <a:off x="5427663" y="4946668"/>
            <a:ext cx="0" cy="544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8" name="Line 80"/>
          <p:cNvSpPr>
            <a:spLocks noChangeShapeType="1"/>
          </p:cNvSpPr>
          <p:nvPr/>
        </p:nvSpPr>
        <p:spPr bwMode="auto">
          <a:xfrm>
            <a:off x="5427663" y="4946668"/>
            <a:ext cx="0" cy="544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209" name="Text Box 81"/>
          <p:cNvSpPr txBox="1">
            <a:spLocks noChangeArrowheads="1"/>
          </p:cNvSpPr>
          <p:nvPr/>
        </p:nvSpPr>
        <p:spPr bwMode="auto">
          <a:xfrm>
            <a:off x="7086600" y="552610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head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152400" y="381000"/>
            <a:ext cx="86344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Long Memory  Mode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52600" y="1566866"/>
            <a:ext cx="5867400" cy="23622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Defined by 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Q = FF = 1</a:t>
            </a:r>
          </a:p>
          <a:p>
            <a:pPr lvl="1"/>
            <a:r>
              <a:rPr lang="en-US" sz="1600" dirty="0">
                <a:cs typeface="Times New Roman" pitchFamily="18" charset="0"/>
              </a:rPr>
              <a:t>M = CREG</a:t>
            </a:r>
            <a:r>
              <a:rPr lang="en-US" sz="1600" baseline="-25000" dirty="0">
                <a:cs typeface="Times New Roman" pitchFamily="18" charset="0"/>
              </a:rPr>
              <a:t>20</a:t>
            </a:r>
            <a:r>
              <a:rPr lang="en-US" sz="1600" dirty="0">
                <a:cs typeface="Times New Roman" pitchFamily="18" charset="0"/>
              </a:rPr>
              <a:t> = 1</a:t>
            </a:r>
          </a:p>
          <a:p>
            <a:pPr lvl="1">
              <a:buFontTx/>
              <a:buNone/>
            </a:pPr>
            <a:endParaRPr lang="en-US" sz="800" dirty="0">
              <a:cs typeface="Times New Roman" pitchFamily="18" charset="0"/>
            </a:endParaRPr>
          </a:p>
          <a:p>
            <a:r>
              <a:rPr lang="en-US" sz="1800" dirty="0">
                <a:cs typeface="Times New Roman" pitchFamily="18" charset="0"/>
              </a:rPr>
              <a:t>No internal resources of the molecule available; however, fixed SB routing provided</a:t>
            </a:r>
          </a:p>
          <a:p>
            <a:pPr>
              <a:buFontTx/>
              <a:buNone/>
            </a:pPr>
            <a:endParaRPr lang="en-US" sz="800" dirty="0">
              <a:cs typeface="Times New Roman" pitchFamily="18" charset="0"/>
            </a:endParaRPr>
          </a:p>
          <a:p>
            <a:r>
              <a:rPr lang="en-US" sz="1800" dirty="0">
                <a:cs typeface="Times New Roman" pitchFamily="18" charset="0"/>
              </a:rPr>
              <a:t>Storage capacity 16 bits</a:t>
            </a:r>
          </a:p>
          <a:p>
            <a:pPr>
              <a:buFontTx/>
              <a:buNone/>
            </a:pPr>
            <a:endParaRPr lang="en-US" sz="1800" dirty="0">
              <a:cs typeface="Times New Roman" pitchFamily="18" charset="0"/>
            </a:endParaRPr>
          </a:p>
        </p:txBody>
      </p:sp>
      <p:sp>
        <p:nvSpPr>
          <p:cNvPr id="49195" name="Text Box 43"/>
          <p:cNvSpPr txBox="1">
            <a:spLocks noChangeArrowheads="1"/>
          </p:cNvSpPr>
          <p:nvPr/>
        </p:nvSpPr>
        <p:spPr bwMode="auto">
          <a:xfrm>
            <a:off x="1450975" y="4548205"/>
            <a:ext cx="62039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1">
                <a:latin typeface="Times New Roman" pitchFamily="18" charset="0"/>
              </a:rPr>
              <a:t>  21        20     19                                                                                   4    3                          1       0</a:t>
            </a:r>
          </a:p>
          <a:p>
            <a:pPr eaLnBrk="0" hangingPunct="0"/>
            <a:endParaRPr lang="en-US" sz="1200">
              <a:latin typeface="Times New Roman" pitchFamily="18" charset="0"/>
            </a:endParaRPr>
          </a:p>
        </p:txBody>
      </p:sp>
      <p:sp>
        <p:nvSpPr>
          <p:cNvPr id="49196" name="Text Box 44"/>
          <p:cNvSpPr txBox="1">
            <a:spLocks noChangeArrowheads="1"/>
          </p:cNvSpPr>
          <p:nvPr/>
        </p:nvSpPr>
        <p:spPr bwMode="auto">
          <a:xfrm>
            <a:off x="1951038" y="4086242"/>
            <a:ext cx="57181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300" b="1">
                <a:latin typeface="Times New Roman" pitchFamily="18" charset="0"/>
              </a:rPr>
              <a:t>CREG</a:t>
            </a:r>
            <a:r>
              <a:rPr lang="en-US" sz="1100" b="1">
                <a:latin typeface="Times New Roman" pitchFamily="18" charset="0"/>
              </a:rPr>
              <a:t>20:0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1444625" y="4784742"/>
            <a:ext cx="6224588" cy="57943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8" name="Line 46"/>
          <p:cNvSpPr>
            <a:spLocks noChangeShapeType="1"/>
          </p:cNvSpPr>
          <p:nvPr/>
        </p:nvSpPr>
        <p:spPr bwMode="auto">
          <a:xfrm flipH="1">
            <a:off x="1952625" y="4803792"/>
            <a:ext cx="3175" cy="547688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9" name="Line 47"/>
          <p:cNvSpPr>
            <a:spLocks noChangeShapeType="1"/>
          </p:cNvSpPr>
          <p:nvPr/>
        </p:nvSpPr>
        <p:spPr bwMode="auto">
          <a:xfrm>
            <a:off x="2384425" y="4805380"/>
            <a:ext cx="4763" cy="862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0" name="Line 48"/>
          <p:cNvSpPr>
            <a:spLocks noChangeShapeType="1"/>
          </p:cNvSpPr>
          <p:nvPr/>
        </p:nvSpPr>
        <p:spPr bwMode="auto">
          <a:xfrm>
            <a:off x="5868988" y="4811730"/>
            <a:ext cx="6350" cy="825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1" name="Line 49"/>
          <p:cNvSpPr>
            <a:spLocks noChangeShapeType="1"/>
          </p:cNvSpPr>
          <p:nvPr/>
        </p:nvSpPr>
        <p:spPr bwMode="auto">
          <a:xfrm>
            <a:off x="7162800" y="4799030"/>
            <a:ext cx="1588" cy="831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2" name="Text Box 50"/>
          <p:cNvSpPr txBox="1">
            <a:spLocks noChangeArrowheads="1"/>
          </p:cNvSpPr>
          <p:nvPr/>
        </p:nvSpPr>
        <p:spPr bwMode="auto">
          <a:xfrm>
            <a:off x="1436688" y="4818080"/>
            <a:ext cx="1033462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eaLnBrk="0" hangingPunct="0"/>
            <a:r>
              <a:rPr lang="en-US" sz="1400" b="1">
                <a:latin typeface="Times New Roman" pitchFamily="18" charset="0"/>
              </a:rPr>
              <a:t>Q=1   M=1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9203" name="Text Box 51"/>
          <p:cNvSpPr txBox="1">
            <a:spLocks noChangeArrowheads="1"/>
          </p:cNvSpPr>
          <p:nvPr/>
        </p:nvSpPr>
        <p:spPr bwMode="auto">
          <a:xfrm>
            <a:off x="1371600" y="5389580"/>
            <a:ext cx="6508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flip-flop</a:t>
            </a:r>
          </a:p>
          <a:p>
            <a:pPr algn="ctr" eaLnBrk="0" hangingPunct="0"/>
            <a:endParaRPr lang="en-US" sz="1200" b="1">
              <a:latin typeface="Times New Roman" pitchFamily="18" charset="0"/>
            </a:endParaRPr>
          </a:p>
        </p:txBody>
      </p:sp>
      <p:sp>
        <p:nvSpPr>
          <p:cNvPr id="49204" name="Text Box 52"/>
          <p:cNvSpPr txBox="1">
            <a:spLocks noChangeArrowheads="1"/>
          </p:cNvSpPr>
          <p:nvPr/>
        </p:nvSpPr>
        <p:spPr bwMode="auto">
          <a:xfrm>
            <a:off x="1914525" y="5389580"/>
            <a:ext cx="600075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mode</a:t>
            </a:r>
          </a:p>
        </p:txBody>
      </p:sp>
      <p:sp>
        <p:nvSpPr>
          <p:cNvPr id="49205" name="Text Box 53"/>
          <p:cNvSpPr txBox="1">
            <a:spLocks noChangeArrowheads="1"/>
          </p:cNvSpPr>
          <p:nvPr/>
        </p:nvSpPr>
        <p:spPr bwMode="auto">
          <a:xfrm>
            <a:off x="2384425" y="5389580"/>
            <a:ext cx="3475038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user data</a:t>
            </a:r>
          </a:p>
        </p:txBody>
      </p:sp>
      <p:sp>
        <p:nvSpPr>
          <p:cNvPr id="49206" name="Text Box 54"/>
          <p:cNvSpPr txBox="1">
            <a:spLocks noChangeArrowheads="1"/>
          </p:cNvSpPr>
          <p:nvPr/>
        </p:nvSpPr>
        <p:spPr bwMode="auto">
          <a:xfrm>
            <a:off x="5932488" y="5389580"/>
            <a:ext cx="11938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molecule’s position</a:t>
            </a:r>
          </a:p>
        </p:txBody>
      </p:sp>
      <p:sp>
        <p:nvSpPr>
          <p:cNvPr id="49207" name="Line 55"/>
          <p:cNvSpPr>
            <a:spLocks noChangeShapeType="1"/>
          </p:cNvSpPr>
          <p:nvPr/>
        </p:nvSpPr>
        <p:spPr bwMode="auto">
          <a:xfrm flipV="1">
            <a:off x="7669213" y="4267217"/>
            <a:ext cx="0" cy="50800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8" name="Line 56"/>
          <p:cNvSpPr>
            <a:spLocks noChangeShapeType="1"/>
          </p:cNvSpPr>
          <p:nvPr/>
        </p:nvSpPr>
        <p:spPr bwMode="auto">
          <a:xfrm flipH="1" flipV="1">
            <a:off x="1951038" y="4340242"/>
            <a:ext cx="5718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209" name="Line 57"/>
          <p:cNvSpPr>
            <a:spLocks noChangeShapeType="1"/>
          </p:cNvSpPr>
          <p:nvPr/>
        </p:nvSpPr>
        <p:spPr bwMode="auto">
          <a:xfrm flipV="1">
            <a:off x="1951038" y="4267217"/>
            <a:ext cx="0" cy="508000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0" name="Line 58"/>
          <p:cNvSpPr>
            <a:spLocks noChangeShapeType="1"/>
          </p:cNvSpPr>
          <p:nvPr/>
        </p:nvSpPr>
        <p:spPr bwMode="auto">
          <a:xfrm>
            <a:off x="1952625" y="5364180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1" name="Line 59"/>
          <p:cNvSpPr>
            <a:spLocks noChangeShapeType="1"/>
          </p:cNvSpPr>
          <p:nvPr/>
        </p:nvSpPr>
        <p:spPr bwMode="auto">
          <a:xfrm flipV="1">
            <a:off x="1444625" y="4267217"/>
            <a:ext cx="0" cy="506413"/>
          </a:xfrm>
          <a:prstGeom prst="line">
            <a:avLst/>
          </a:prstGeom>
          <a:noFill/>
          <a:ln w="63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12" name="Line 60"/>
          <p:cNvSpPr>
            <a:spLocks noChangeShapeType="1"/>
          </p:cNvSpPr>
          <p:nvPr/>
        </p:nvSpPr>
        <p:spPr bwMode="auto">
          <a:xfrm flipH="1">
            <a:off x="1444625" y="4340242"/>
            <a:ext cx="5064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213" name="Text Box 61"/>
          <p:cNvSpPr txBox="1">
            <a:spLocks noChangeArrowheads="1"/>
          </p:cNvSpPr>
          <p:nvPr/>
        </p:nvSpPr>
        <p:spPr bwMode="auto">
          <a:xfrm>
            <a:off x="1444625" y="4086242"/>
            <a:ext cx="5064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300" b="1">
                <a:latin typeface="Times New Roman" pitchFamily="18" charset="0"/>
              </a:rPr>
              <a:t>FF</a:t>
            </a:r>
            <a:endParaRPr lang="en-US" sz="1200" b="1">
              <a:latin typeface="Times New Roman" pitchFamily="18" charset="0"/>
            </a:endParaRPr>
          </a:p>
        </p:txBody>
      </p:sp>
      <p:sp>
        <p:nvSpPr>
          <p:cNvPr id="49214" name="Text Box 62"/>
          <p:cNvSpPr txBox="1">
            <a:spLocks noChangeArrowheads="1"/>
          </p:cNvSpPr>
          <p:nvPr/>
        </p:nvSpPr>
        <p:spPr bwMode="auto">
          <a:xfrm>
            <a:off x="2384425" y="4810142"/>
            <a:ext cx="34798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DATA</a:t>
            </a:r>
            <a:r>
              <a:rPr lang="en-US" sz="1200" b="1">
                <a:latin typeface="Times New Roman" pitchFamily="18" charset="0"/>
              </a:rPr>
              <a:t>15:0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9215" name="Text Box 63"/>
          <p:cNvSpPr txBox="1">
            <a:spLocks noChangeArrowheads="1"/>
          </p:cNvSpPr>
          <p:nvPr/>
        </p:nvSpPr>
        <p:spPr bwMode="auto">
          <a:xfrm>
            <a:off x="5883275" y="4810142"/>
            <a:ext cx="126841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MEM</a:t>
            </a:r>
            <a:r>
              <a:rPr lang="en-US" sz="1200" b="1">
                <a:latin typeface="Times New Roman" pitchFamily="18" charset="0"/>
              </a:rPr>
              <a:t>2:0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9216" name="Text Box 64"/>
          <p:cNvSpPr txBox="1">
            <a:spLocks noChangeArrowheads="1"/>
          </p:cNvSpPr>
          <p:nvPr/>
        </p:nvSpPr>
        <p:spPr bwMode="auto">
          <a:xfrm>
            <a:off x="7126288" y="4810142"/>
            <a:ext cx="579437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US" sz="800" b="1">
              <a:latin typeface="Times New Roman" pitchFamily="18" charset="0"/>
            </a:endParaRPr>
          </a:p>
          <a:p>
            <a:pPr algn="ctr" eaLnBrk="0" hangingPunct="0"/>
            <a:r>
              <a:rPr lang="en-US" sz="1400" b="1">
                <a:latin typeface="Times New Roman" pitchFamily="18" charset="0"/>
              </a:rPr>
              <a:t>H=1</a:t>
            </a:r>
            <a:endParaRPr lang="en-US" sz="1200">
              <a:latin typeface="Times New Roman" pitchFamily="18" charset="0"/>
            </a:endParaRPr>
          </a:p>
        </p:txBody>
      </p:sp>
      <p:sp>
        <p:nvSpPr>
          <p:cNvPr id="49217" name="Text Box 65"/>
          <p:cNvSpPr txBox="1">
            <a:spLocks noChangeArrowheads="1"/>
          </p:cNvSpPr>
          <p:nvPr/>
        </p:nvSpPr>
        <p:spPr bwMode="auto">
          <a:xfrm>
            <a:off x="7162800" y="5381642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1200" b="1">
                <a:latin typeface="Times New Roman" pitchFamily="18" charset="0"/>
              </a:rPr>
              <a:t>head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52400" y="381000"/>
            <a:ext cx="8563004" cy="8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Memory </a:t>
            </a:r>
            <a:endParaRPr lang="ro-RO" b="1" dirty="0" smtClean="0">
              <a:solidFill>
                <a:schemeClr val="tx2"/>
              </a:solidFill>
            </a:endParaRP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>Mode: An Example</a:t>
            </a:r>
          </a:p>
        </p:txBody>
      </p:sp>
      <p:sp>
        <p:nvSpPr>
          <p:cNvPr id="50210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1447800" y="1785926"/>
            <a:ext cx="6934200" cy="3471874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A modulo-6 synchronous counter 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3 single column shift-memories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each column consisting of 3 molecules operating in long memory mode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each column computing one of DATA bits (DATA</a:t>
            </a:r>
            <a:r>
              <a:rPr lang="en-US" sz="1600" baseline="-25000" dirty="0">
                <a:cs typeface="Times New Roman" pitchFamily="18" charset="0"/>
              </a:rPr>
              <a:t>2</a:t>
            </a:r>
            <a:r>
              <a:rPr lang="en-US" sz="1600" dirty="0">
                <a:cs typeface="Times New Roman" pitchFamily="18" charset="0"/>
              </a:rPr>
              <a:t>, DATA</a:t>
            </a:r>
            <a:r>
              <a:rPr lang="en-US" sz="1600" baseline="-25000" dirty="0">
                <a:cs typeface="Times New Roman" pitchFamily="18" charset="0"/>
              </a:rPr>
              <a:t>1</a:t>
            </a:r>
            <a:r>
              <a:rPr lang="en-US" sz="1600" dirty="0">
                <a:cs typeface="Times New Roman" pitchFamily="18" charset="0"/>
              </a:rPr>
              <a:t> and DATA</a:t>
            </a:r>
            <a:r>
              <a:rPr lang="en-US" sz="1600" baseline="-25000" dirty="0">
                <a:cs typeface="Times New Roman" pitchFamily="18" charset="0"/>
              </a:rPr>
              <a:t>0</a:t>
            </a:r>
            <a:r>
              <a:rPr lang="en-US" sz="1600" dirty="0">
                <a:cs typeface="Times New Roman" pitchFamily="18" charset="0"/>
              </a:rPr>
              <a:t>)</a:t>
            </a:r>
            <a:endParaRPr lang="en-US" sz="800" dirty="0">
              <a:cs typeface="Times New Roman" pitchFamily="18" charset="0"/>
            </a:endParaRPr>
          </a:p>
          <a:p>
            <a:pPr lvl="1"/>
            <a:r>
              <a:rPr lang="en-US" sz="1600" dirty="0">
                <a:cs typeface="Times New Roman" pitchFamily="18" charset="0"/>
              </a:rPr>
              <a:t>Each shift-memory column storing 48 bits of data</a:t>
            </a:r>
            <a:endParaRPr lang="en-US" sz="700" dirty="0">
              <a:cs typeface="Times New Roman" pitchFamily="18" charset="0"/>
            </a:endParaRPr>
          </a:p>
          <a:p>
            <a:endParaRPr lang="en-US" sz="1800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152400" y="381000"/>
            <a:ext cx="8634442" cy="8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Memory  </a:t>
            </a:r>
            <a:endParaRPr lang="ro-RO" b="1" dirty="0" smtClean="0">
              <a:solidFill>
                <a:schemeClr val="tx2"/>
              </a:solidFill>
            </a:endParaRP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Mode</a:t>
            </a:r>
            <a:r>
              <a:rPr lang="en-US" b="1" dirty="0">
                <a:solidFill>
                  <a:schemeClr val="tx2"/>
                </a:solidFill>
              </a:rPr>
              <a:t>: An Example (2)</a:t>
            </a:r>
          </a:p>
        </p:txBody>
      </p:sp>
      <p:pic>
        <p:nvPicPr>
          <p:cNvPr id="51208" name="Picture 8" descr="C:\Documents and Settings\lprodan\My Documents\Ref1\Prezentare\fig1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6400800" cy="3235325"/>
          </a:xfrm>
          <a:prstGeom prst="rect">
            <a:avLst/>
          </a:prstGeom>
          <a:noFill/>
        </p:spPr>
      </p:pic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752600" y="5029200"/>
            <a:ext cx="63246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lphaUcParenBoth"/>
              <a:tabLst>
                <a:tab pos="92075" algn="l"/>
                <a:tab pos="533400" algn="l"/>
                <a:tab pos="5761038" algn="r"/>
              </a:tabLst>
            </a:pPr>
            <a:r>
              <a:rPr lang="en-US" sz="1600">
                <a:cs typeface="Times New Roman" pitchFamily="18" charset="0"/>
              </a:rPr>
              <a:t>The memory structure using 3 single column shift- memories.</a:t>
            </a:r>
          </a:p>
          <a:p>
            <a:pPr marL="342900" indent="-342900">
              <a:tabLst>
                <a:tab pos="92075" algn="l"/>
                <a:tab pos="533400" algn="l"/>
                <a:tab pos="5761038" algn="r"/>
              </a:tabLst>
            </a:pPr>
            <a:endParaRPr lang="en-US" sz="800">
              <a:cs typeface="Times New Roman" pitchFamily="18" charset="0"/>
            </a:endParaRPr>
          </a:p>
          <a:p>
            <a:pPr marL="342900" indent="-342900">
              <a:buFontTx/>
              <a:buAutoNum type="alphaUcParenBoth" startAt="2"/>
              <a:tabLst>
                <a:tab pos="92075" algn="l"/>
                <a:tab pos="533400" algn="l"/>
                <a:tab pos="5761038" algn="r"/>
              </a:tabLst>
            </a:pPr>
            <a:r>
              <a:rPr lang="en-US" sz="1600">
                <a:cs typeface="Times New Roman" pitchFamily="18" charset="0"/>
              </a:rPr>
              <a:t>The molecular codes.</a:t>
            </a:r>
            <a:r>
              <a:rPr lang="en-US" sz="900"/>
              <a:t> </a:t>
            </a:r>
            <a:endParaRPr lang="en-US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152400" y="381000"/>
            <a:ext cx="86344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Space Divider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0" y="1409704"/>
            <a:ext cx="6934200" cy="25908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A functional cell made of 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Properly configured molecules (</a:t>
            </a:r>
            <a:r>
              <a:rPr lang="en-US" sz="1600" dirty="0" err="1">
                <a:cs typeface="Times New Roman" pitchFamily="18" charset="0"/>
              </a:rPr>
              <a:t>MolCode</a:t>
            </a:r>
            <a:r>
              <a:rPr lang="en-US" sz="1600" dirty="0">
                <a:cs typeface="Times New Roman" pitchFamily="18" charset="0"/>
              </a:rPr>
              <a:t> defines the logic function, the connections, and/or the memory data) containing the </a:t>
            </a:r>
            <a:r>
              <a:rPr lang="en-US" sz="1600" i="1" dirty="0">
                <a:cs typeface="Times New Roman" pitchFamily="18" charset="0"/>
              </a:rPr>
              <a:t>operative genome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Mechanism defining molecular position (including spares) called the space divider, driven by the </a:t>
            </a:r>
            <a:r>
              <a:rPr lang="en-US" sz="1600" i="1" dirty="0">
                <a:cs typeface="Times New Roman" pitchFamily="18" charset="0"/>
              </a:rPr>
              <a:t>polymerase genome</a:t>
            </a:r>
          </a:p>
          <a:p>
            <a:pPr lvl="1">
              <a:lnSpc>
                <a:spcPct val="150000"/>
              </a:lnSpc>
            </a:pPr>
            <a:endParaRPr lang="en-US" sz="700" dirty="0">
              <a:cs typeface="Times New Roman" pitchFamily="18" charset="0"/>
            </a:endParaRPr>
          </a:p>
          <a:p>
            <a:endParaRPr lang="en-US" sz="1800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800" dirty="0">
              <a:cs typeface="Times New Roman" pitchFamily="18" charset="0"/>
            </a:endParaRPr>
          </a:p>
        </p:txBody>
      </p:sp>
      <p:graphicFrame>
        <p:nvGraphicFramePr>
          <p:cNvPr id="52278" name="Group 54"/>
          <p:cNvGraphicFramePr>
            <a:graphicFrameLocks noGrp="1"/>
          </p:cNvGraphicFramePr>
          <p:nvPr/>
        </p:nvGraphicFramePr>
        <p:xfrm>
          <a:off x="1676400" y="4044967"/>
          <a:ext cx="6096000" cy="1955801"/>
        </p:xfrm>
        <a:graphic>
          <a:graphicData uri="http://schemas.openxmlformats.org/drawingml/2006/table">
            <a:tbl>
              <a:tblPr/>
              <a:tblGrid>
                <a:gridCol w="2133600"/>
                <a:gridCol w="3962400"/>
              </a:tblGrid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COMP</a:t>
                      </a:r>
                      <a:r>
                        <a:rPr kumimoji="0" lang="en-US" sz="1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2:0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Space divider’s component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Horizontal band                     H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Vertical band                         V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Spare horizontal band           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Corner                                   C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152400" y="214290"/>
            <a:ext cx="8777318" cy="65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</a:t>
            </a:r>
            <a:endParaRPr lang="ro-RO" b="1" dirty="0" smtClean="0">
              <a:solidFill>
                <a:schemeClr val="tx2"/>
              </a:solidFill>
            </a:endParaRP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Space </a:t>
            </a:r>
            <a:r>
              <a:rPr lang="en-US" b="1" dirty="0">
                <a:solidFill>
                  <a:schemeClr val="tx2"/>
                </a:solidFill>
              </a:rPr>
              <a:t>Divider: An Example</a:t>
            </a:r>
          </a:p>
        </p:txBody>
      </p:sp>
      <p:pic>
        <p:nvPicPr>
          <p:cNvPr id="53279" name="Picture 31" descr="C:\Documents and Settings\lprodan\My Documents\Ref1\Prezentare\fig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188075" cy="5029200"/>
          </a:xfrm>
          <a:prstGeom prst="rect">
            <a:avLst/>
          </a:prstGeom>
          <a:noFill/>
        </p:spPr>
      </p:pic>
      <p:sp>
        <p:nvSpPr>
          <p:cNvPr id="53280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2971800" y="1066800"/>
            <a:ext cx="5410200" cy="6096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1800" dirty="0">
                <a:cs typeface="Times New Roman" pitchFamily="18" charset="0"/>
              </a:rPr>
              <a:t>A cell made of 3x3 molecules with 1 spare column</a:t>
            </a:r>
            <a:endParaRPr lang="en-US" sz="1800" i="1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endParaRPr lang="en-US" sz="1800" dirty="0">
              <a:cs typeface="Times New Roman" pitchFamily="18" charset="0"/>
            </a:endParaRPr>
          </a:p>
          <a:p>
            <a:endParaRPr lang="en-US" sz="1600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6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Procesarea imaginilor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1928802"/>
            <a:ext cx="8429684" cy="4714908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Algoritmul ales: SPIHT – </a:t>
            </a:r>
            <a:r>
              <a:rPr lang="en-US" sz="2400" dirty="0" smtClean="0"/>
              <a:t>Set Partitioning</a:t>
            </a:r>
            <a:r>
              <a:rPr lang="ro-RO" sz="2400" dirty="0" smtClean="0"/>
              <a:t> </a:t>
            </a:r>
            <a:r>
              <a:rPr lang="en-US" sz="2400" dirty="0" smtClean="0"/>
              <a:t>in Hierarchical Trees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Bazat pe tehnici wavelet, oferă următoarele: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Calitate bună a imaginii cu PSNR mare (</a:t>
            </a:r>
            <a:r>
              <a:rPr lang="en-US" sz="2400" dirty="0" smtClean="0"/>
              <a:t>peak-signal-to-noise ratio)</a:t>
            </a:r>
            <a:endParaRPr lang="ro-RO" sz="2400" dirty="0" smtClean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Codificare şi decodificare rapidă şi progresivă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Posibilitatea de compresie fără pierderi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Poate fi combinat cu tehnici ECC (Error Checking and Correcting)</a:t>
            </a:r>
            <a:r>
              <a:rPr lang="en-US" sz="2400" dirty="0" smtClean="0"/>
              <a:t> </a:t>
            </a:r>
            <a:r>
              <a:rPr lang="ro-RO" sz="2400" dirty="0" smtClean="0"/>
              <a:t>şi pentru rate de transfer fixe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2 faze: transformarea </a:t>
            </a:r>
            <a:r>
              <a:rPr lang="en-US" sz="2400" dirty="0" smtClean="0"/>
              <a:t>wavelet </a:t>
            </a:r>
            <a:r>
              <a:rPr lang="ro-RO" sz="2400" dirty="0" smtClean="0"/>
              <a:t>discretă şi codificarea propriu-zisă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152400" y="381000"/>
            <a:ext cx="86344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Fault </a:t>
            </a:r>
            <a:endParaRPr lang="ro-RO" b="1" dirty="0" smtClean="0">
              <a:solidFill>
                <a:schemeClr val="tx2"/>
              </a:solidFill>
            </a:endParaRP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Detection </a:t>
            </a:r>
            <a:r>
              <a:rPr lang="en-US" b="1" dirty="0">
                <a:solidFill>
                  <a:schemeClr val="tx2"/>
                </a:solidFill>
              </a:rPr>
              <a:t>and Self Repair</a:t>
            </a:r>
          </a:p>
        </p:txBody>
      </p:sp>
      <p:sp>
        <p:nvSpPr>
          <p:cNvPr id="5428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47800" y="1838340"/>
            <a:ext cx="6934200" cy="37338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Two levels of self-repair 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Molecular level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Cellular level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cs typeface="Times New Roman" pitchFamily="18" charset="0"/>
              </a:rPr>
              <a:t>Self-repair at the molecular </a:t>
            </a:r>
            <a:r>
              <a:rPr lang="en-US" sz="1800" dirty="0" smtClean="0">
                <a:cs typeface="Times New Roman" pitchFamily="18" charset="0"/>
              </a:rPr>
              <a:t>level</a:t>
            </a:r>
            <a:endParaRPr lang="en-US" sz="1800" dirty="0"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1600" dirty="0">
                <a:cs typeface="Times New Roman" pitchFamily="18" charset="0"/>
              </a:rPr>
              <a:t>Based on reconfiguration of molecular array to avoid faulty molecules</a:t>
            </a:r>
          </a:p>
          <a:p>
            <a:pPr>
              <a:buFontTx/>
              <a:buNone/>
            </a:pPr>
            <a:endParaRPr lang="en-US" sz="1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52400" y="381000"/>
            <a:ext cx="86344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Fault </a:t>
            </a:r>
            <a:endParaRPr lang="ro-RO" b="1" dirty="0" smtClean="0">
              <a:solidFill>
                <a:schemeClr val="tx2"/>
              </a:solidFill>
            </a:endParaRP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Detection </a:t>
            </a:r>
            <a:r>
              <a:rPr lang="en-US" b="1" dirty="0">
                <a:solidFill>
                  <a:schemeClr val="tx2"/>
                </a:solidFill>
              </a:rPr>
              <a:t>and Self Repair (2)</a:t>
            </a:r>
          </a:p>
        </p:txBody>
      </p:sp>
      <p:pic>
        <p:nvPicPr>
          <p:cNvPr id="55306" name="Picture 10" descr="C:\Documents and Settings\lprodan\My Documents\Ref1\Prezentare\fig1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14600"/>
            <a:ext cx="7202488" cy="2925763"/>
          </a:xfrm>
          <a:prstGeom prst="rect">
            <a:avLst/>
          </a:prstGeom>
          <a:noFill/>
        </p:spPr>
      </p:pic>
      <p:sp>
        <p:nvSpPr>
          <p:cNvPr id="5530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0" y="1604954"/>
            <a:ext cx="3962400" cy="6096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000" dirty="0">
                <a:cs typeface="Times New Roman" pitchFamily="18" charset="0"/>
              </a:rPr>
              <a:t>Repairing the A element</a:t>
            </a:r>
            <a:endParaRPr lang="en-US" sz="2400" dirty="0">
              <a:cs typeface="Times New Roman" pitchFamily="18" charset="0"/>
            </a:endParaRPr>
          </a:p>
          <a:p>
            <a:endParaRPr lang="en-US" sz="1800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52400" y="381000"/>
            <a:ext cx="8229600" cy="761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Fault </a:t>
            </a:r>
            <a:endParaRPr lang="ro-RO" b="1" dirty="0" smtClean="0">
              <a:solidFill>
                <a:schemeClr val="tx2"/>
              </a:solidFill>
            </a:endParaRP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Detection </a:t>
            </a:r>
            <a:r>
              <a:rPr lang="en-US" b="1" dirty="0">
                <a:solidFill>
                  <a:schemeClr val="tx2"/>
                </a:solidFill>
              </a:rPr>
              <a:t>and Self Repair (3)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0" y="1604954"/>
            <a:ext cx="3962400" cy="6096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000" dirty="0">
                <a:cs typeface="Times New Roman" pitchFamily="18" charset="0"/>
              </a:rPr>
              <a:t>Repairing the D element</a:t>
            </a:r>
            <a:endParaRPr lang="en-US" sz="2400" dirty="0">
              <a:cs typeface="Times New Roman" pitchFamily="18" charset="0"/>
            </a:endParaRPr>
          </a:p>
          <a:p>
            <a:endParaRPr lang="en-US" sz="1800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800" dirty="0">
              <a:cs typeface="Times New Roman" pitchFamily="18" charset="0"/>
            </a:endParaRPr>
          </a:p>
        </p:txBody>
      </p:sp>
      <p:pic>
        <p:nvPicPr>
          <p:cNvPr id="56330" name="Picture 10" descr="C:\Documents and Settings\lprodan\My Documents\Ref1\Prezentare\fig1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7185025" cy="2919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152400" y="381000"/>
            <a:ext cx="8777318" cy="8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Fault </a:t>
            </a:r>
            <a:endParaRPr lang="ro-RO" b="1" dirty="0" smtClean="0">
              <a:solidFill>
                <a:schemeClr val="tx2"/>
              </a:solidFill>
            </a:endParaRPr>
          </a:p>
          <a:p>
            <a:pPr algn="r"/>
            <a:r>
              <a:rPr lang="en-US" b="1" dirty="0" smtClean="0">
                <a:solidFill>
                  <a:schemeClr val="tx2"/>
                </a:solidFill>
              </a:rPr>
              <a:t>Detection </a:t>
            </a:r>
            <a:r>
              <a:rPr lang="en-US" b="1" dirty="0">
                <a:solidFill>
                  <a:schemeClr val="tx2"/>
                </a:solidFill>
              </a:rPr>
              <a:t>and Self Repair (4)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048000" y="1747830"/>
            <a:ext cx="3962400" cy="6096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sz="2000" dirty="0">
                <a:cs typeface="Times New Roman" pitchFamily="18" charset="0"/>
              </a:rPr>
              <a:t>Details of the repairing process</a:t>
            </a:r>
            <a:endParaRPr lang="en-US" sz="2400" dirty="0">
              <a:cs typeface="Times New Roman" pitchFamily="18" charset="0"/>
            </a:endParaRPr>
          </a:p>
          <a:p>
            <a:endParaRPr lang="en-US" sz="1800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800" dirty="0">
              <a:cs typeface="Times New Roman" pitchFamily="18" charset="0"/>
            </a:endParaRPr>
          </a:p>
        </p:txBody>
      </p:sp>
      <p:pic>
        <p:nvPicPr>
          <p:cNvPr id="57354" name="Picture 10" descr="C:\Documents and Settings\lprodan\My Documents\Ref1\Prezentare\fig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514600"/>
            <a:ext cx="7185025" cy="2919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152400" y="381000"/>
            <a:ext cx="863444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Hold Mechanism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524000" y="2071678"/>
            <a:ext cx="6629400" cy="3795722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cs typeface="Times New Roman" pitchFamily="18" charset="0"/>
              </a:rPr>
              <a:t>Memory continuously shifting storage data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cs typeface="Times New Roman" pitchFamily="18" charset="0"/>
              </a:rPr>
              <a:t>Need of a mechanism to disable the shifting when such be the case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cs typeface="Times New Roman" pitchFamily="18" charset="0"/>
              </a:rPr>
              <a:t>Mechanism called “Hold”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cs typeface="Times New Roman" pitchFamily="18" charset="0"/>
              </a:rPr>
              <a:t>Additional signals propagate throughout entire memory area</a:t>
            </a:r>
            <a:endParaRPr lang="en-US" sz="2400" dirty="0">
              <a:cs typeface="Times New Roman" pitchFamily="18" charset="0"/>
            </a:endParaRPr>
          </a:p>
          <a:p>
            <a:endParaRPr lang="en-US" sz="1800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152400" y="381000"/>
            <a:ext cx="870588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4: The Implementation – The Hold Mechanism (2)</a:t>
            </a:r>
          </a:p>
        </p:txBody>
      </p:sp>
      <p:pic>
        <p:nvPicPr>
          <p:cNvPr id="59402" name="Picture 10" descr="C:\Documents and Settings\lprodan\My Documents\Ref1\Prezentare\fig1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54192"/>
            <a:ext cx="4321175" cy="4275138"/>
          </a:xfrm>
          <a:prstGeom prst="rect">
            <a:avLst/>
          </a:prstGeom>
          <a:noFill/>
        </p:spPr>
      </p:pic>
      <p:sp>
        <p:nvSpPr>
          <p:cNvPr id="5940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562600" y="2276492"/>
            <a:ext cx="2971800" cy="3581400"/>
          </a:xfrm>
          <a:noFill/>
          <a:ln/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000" dirty="0">
                <a:cs typeface="Times New Roman" pitchFamily="18" charset="0"/>
              </a:rPr>
              <a:t>HOLD signal ‘0’ - shift enabled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000" dirty="0"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cs typeface="Times New Roman" pitchFamily="18" charset="0"/>
              </a:rPr>
              <a:t>HOLD signal ‘1’ - shift disabled</a:t>
            </a:r>
            <a:endParaRPr lang="en-US" sz="1800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sz="1800" dirty="0"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4330700" cy="1014412"/>
          </a:xfrm>
        </p:spPr>
        <p:txBody>
          <a:bodyPr/>
          <a:lstStyle/>
          <a:p>
            <a:r>
              <a:rPr lang="ro-RO">
                <a:solidFill>
                  <a:schemeClr val="bg2"/>
                </a:solidFill>
              </a:rPr>
              <a:t>Vă mulţumesc!</a:t>
            </a:r>
            <a:r>
              <a:rPr lang="ro-RO"/>
              <a:t> </a:t>
            </a:r>
            <a:endParaRPr lang="en-US"/>
          </a:p>
        </p:txBody>
      </p:sp>
    </p:spTree>
  </p:cSld>
  <p:clrMapOvr>
    <a:masterClrMapping/>
  </p:clrMapOvr>
  <p:transition spd="med"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3143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1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Procesarea imaginilor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5572140"/>
            <a:ext cx="8429684" cy="107157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O imagine a San Francisco (stânga) şi transformata DWT pe 3 nivele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78" y="1785926"/>
            <a:ext cx="79438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Procesarea imaginilor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0034" y="3857628"/>
            <a:ext cx="8429684" cy="2500330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Comparaţie cu </a:t>
            </a:r>
            <a:r>
              <a:rPr lang="en-US" sz="2400" dirty="0" smtClean="0"/>
              <a:t>IBM RS/6000 Model 270 workstation</a:t>
            </a:r>
            <a:r>
              <a:rPr lang="ro-RO" sz="2400" dirty="0" smtClean="0"/>
              <a:t>, rulând SPIHT în software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dirty="0" smtClean="0"/>
              <a:t>Imagine </a:t>
            </a:r>
            <a:r>
              <a:rPr lang="en-US" sz="2400" dirty="0" smtClean="0"/>
              <a:t>512</a:t>
            </a:r>
            <a:r>
              <a:rPr lang="en-US" sz="2400" i="1" dirty="0" smtClean="0"/>
              <a:t>×512 </a:t>
            </a:r>
            <a:r>
              <a:rPr lang="ro-RO" sz="2400" i="1" dirty="0" smtClean="0"/>
              <a:t>procesată în </a:t>
            </a:r>
            <a:r>
              <a:rPr lang="en-US" sz="2400" i="1" dirty="0" smtClean="0"/>
              <a:t>1.101 sec</a:t>
            </a:r>
            <a:r>
              <a:rPr lang="ro-RO" sz="2400" i="1" dirty="0" smtClean="0"/>
              <a:t>u</a:t>
            </a:r>
            <a:r>
              <a:rPr lang="en-US" sz="2400" i="1" dirty="0" err="1" smtClean="0"/>
              <a:t>nd</a:t>
            </a:r>
            <a:r>
              <a:rPr lang="ro-RO" sz="2400" i="1" dirty="0" smtClean="0"/>
              <a:t>e, fără acces la disk (de 443 de ori mai lent!)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n"/>
              <a:defRPr/>
            </a:pPr>
            <a:r>
              <a:rPr lang="ro-RO" sz="2400" i="1" dirty="0" smtClean="0"/>
              <a:t>Aceeaşi imagine, cu timpii de acces incluşi, reduce diferenţa la un factor de 31.4x</a:t>
            </a:r>
            <a:endParaRPr lang="ro-RO" sz="2400" dirty="0" smtClean="0"/>
          </a:p>
        </p:txBody>
      </p:sp>
      <p:pic>
        <p:nvPicPr>
          <p:cNvPr id="6" name="Picture 5" descr="Performanc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7924800" cy="189547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28596" y="6500834"/>
            <a:ext cx="742955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(Courtesy </a:t>
            </a:r>
            <a:r>
              <a:rPr kumimoji="0" lang="ro-RO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 Hauck and A. DeHon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152400"/>
            <a:ext cx="6991368" cy="1143000"/>
          </a:xfrm>
        </p:spPr>
        <p:txBody>
          <a:bodyPr/>
          <a:lstStyle/>
          <a:p>
            <a:r>
              <a:rPr lang="ro-RO" sz="37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Embryonics</a:t>
            </a:r>
            <a:endParaRPr lang="en-US" sz="37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28662" y="1785926"/>
            <a:ext cx="8001056" cy="4857784"/>
          </a:xfrm>
          <a:prstGeom prst="rect">
            <a:avLst/>
          </a:prstGeom>
          <a:noFill/>
          <a:ln/>
        </p:spPr>
        <p:txBody>
          <a:bodyPr lIns="92075" tIns="46038" rIns="92075" bIns="46038"/>
          <a:lstStyle/>
          <a:p>
            <a:r>
              <a:rPr lang="en-US" sz="2400" dirty="0" smtClean="0"/>
              <a:t>Chapter 1: Introduction</a:t>
            </a:r>
          </a:p>
          <a:p>
            <a:pPr lvl="1"/>
            <a:r>
              <a:rPr lang="en-US" sz="2000" dirty="0" smtClean="0"/>
              <a:t>Brief history of bio-inspiration and bio-inspired hardware</a:t>
            </a:r>
          </a:p>
          <a:p>
            <a:pPr lvl="1">
              <a:buFontTx/>
              <a:buNone/>
            </a:pPr>
            <a:endParaRPr lang="en-US" sz="2000" dirty="0" smtClean="0"/>
          </a:p>
          <a:p>
            <a:r>
              <a:rPr lang="en-US" sz="2400" dirty="0" smtClean="0"/>
              <a:t>Chapter 2: The </a:t>
            </a:r>
            <a:r>
              <a:rPr lang="en-US" sz="2400" dirty="0" err="1" smtClean="0"/>
              <a:t>Embryonics</a:t>
            </a:r>
            <a:r>
              <a:rPr lang="en-US" sz="2400" dirty="0" smtClean="0"/>
              <a:t> Project</a:t>
            </a:r>
          </a:p>
          <a:p>
            <a:pPr lvl="1"/>
            <a:r>
              <a:rPr lang="en-US" sz="2000" dirty="0" smtClean="0"/>
              <a:t>Basic concepts of </a:t>
            </a:r>
            <a:r>
              <a:rPr lang="en-US" sz="2000" dirty="0" err="1" smtClean="0"/>
              <a:t>Embryonics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Chapter 3: The Architecture</a:t>
            </a:r>
          </a:p>
          <a:p>
            <a:pPr lvl="1"/>
            <a:r>
              <a:rPr lang="en-US" sz="2000" dirty="0" err="1" smtClean="0"/>
              <a:t>MuxTree</a:t>
            </a:r>
            <a:r>
              <a:rPr lang="en-US" sz="2000" dirty="0" smtClean="0"/>
              <a:t> architecture and its memory</a:t>
            </a:r>
          </a:p>
          <a:p>
            <a:pPr lvl="1">
              <a:buFontTx/>
              <a:buNone/>
            </a:pPr>
            <a:endParaRPr lang="en-US" sz="2000" dirty="0" smtClean="0"/>
          </a:p>
          <a:p>
            <a:r>
              <a:rPr lang="en-US" sz="2400" dirty="0" smtClean="0"/>
              <a:t>Chapter 4: The Implementation</a:t>
            </a:r>
          </a:p>
          <a:p>
            <a:pPr lvl="1"/>
            <a:r>
              <a:rPr lang="en-US" sz="2000" dirty="0" smtClean="0"/>
              <a:t>Implementation details and operating the </a:t>
            </a:r>
            <a:r>
              <a:rPr lang="en-US" sz="2000" dirty="0" err="1" smtClean="0"/>
              <a:t>MuxTree</a:t>
            </a:r>
            <a:endParaRPr lang="en-US" sz="2000" dirty="0" smtClean="0"/>
          </a:p>
          <a:p>
            <a:pPr lvl="1">
              <a:buFontTx/>
              <a:buNone/>
            </a:pPr>
            <a:endParaRPr lang="en-US" sz="2000" dirty="0" smtClean="0"/>
          </a:p>
          <a:p>
            <a:r>
              <a:rPr lang="en-US" sz="2400" dirty="0" smtClean="0"/>
              <a:t>Chapter 5: Conclusions</a:t>
            </a:r>
          </a:p>
          <a:p>
            <a:pPr lvl="1"/>
            <a:r>
              <a:rPr lang="en-US" sz="2000" dirty="0" smtClean="0"/>
              <a:t>Directions for future work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172200"/>
            <a:ext cx="8229600" cy="487363"/>
          </a:xfrm>
        </p:spPr>
        <p:txBody>
          <a:bodyPr/>
          <a:lstStyle/>
          <a:p>
            <a:pPr algn="r"/>
            <a:r>
              <a:rPr lang="en-US" sz="1400" b="1"/>
              <a:t>MuxTree: A New Breed of Bio-Inspired Hardware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65281"/>
            <a:ext cx="7696200" cy="4678363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/>
              <a:t>Biological organisms</a:t>
            </a:r>
          </a:p>
          <a:p>
            <a:pPr lvl="1"/>
            <a:r>
              <a:rPr lang="en-US" sz="1600" dirty="0"/>
              <a:t>Most intricate structures known</a:t>
            </a:r>
          </a:p>
          <a:p>
            <a:pPr lvl="1"/>
            <a:r>
              <a:rPr lang="en-US" sz="1600" dirty="0"/>
              <a:t>Elements relatively simple: the cells</a:t>
            </a:r>
          </a:p>
          <a:p>
            <a:pPr lvl="1"/>
            <a:r>
              <a:rPr lang="en-US" sz="1600" dirty="0"/>
              <a:t>Highly complex behavior</a:t>
            </a:r>
          </a:p>
          <a:p>
            <a:pPr lvl="1"/>
            <a:r>
              <a:rPr lang="en-US" sz="1600" dirty="0"/>
              <a:t>Massive parallel cooperation</a:t>
            </a:r>
          </a:p>
          <a:p>
            <a:pPr lvl="1"/>
            <a:r>
              <a:rPr lang="en-US" sz="1600" dirty="0"/>
              <a:t>Self-healing and self-reproducing</a:t>
            </a:r>
          </a:p>
          <a:p>
            <a:pPr lvl="1">
              <a:buFontTx/>
              <a:buNone/>
            </a:pPr>
            <a:endParaRPr lang="en-US" sz="1600" dirty="0"/>
          </a:p>
          <a:p>
            <a:pPr>
              <a:buFontTx/>
              <a:buNone/>
            </a:pPr>
            <a:r>
              <a:rPr lang="en-US" sz="1800" dirty="0"/>
              <a:t>Computing systems</a:t>
            </a:r>
          </a:p>
          <a:p>
            <a:pPr lvl="1"/>
            <a:r>
              <a:rPr lang="en-US" sz="1600" dirty="0"/>
              <a:t>Performance the primary target</a:t>
            </a:r>
          </a:p>
          <a:p>
            <a:pPr lvl="1"/>
            <a:r>
              <a:rPr lang="en-US" sz="1600" dirty="0"/>
              <a:t>Sufficient level of performance</a:t>
            </a:r>
          </a:p>
          <a:p>
            <a:pPr lvl="1"/>
            <a:r>
              <a:rPr lang="en-US" sz="1600" dirty="0"/>
              <a:t>Another essential target: reliability (self-test and self-repair)</a:t>
            </a:r>
          </a:p>
          <a:p>
            <a:pPr lvl="1"/>
            <a:r>
              <a:rPr lang="en-US" sz="1600" dirty="0"/>
              <a:t>Reliability: present days primary target</a:t>
            </a:r>
          </a:p>
          <a:p>
            <a:pPr lvl="1"/>
            <a:r>
              <a:rPr lang="en-US" sz="1600" dirty="0"/>
              <a:t>Many methods and much work carried along reliable systems</a:t>
            </a:r>
          </a:p>
          <a:p>
            <a:pPr lvl="1"/>
            <a:endParaRPr lang="en-US" sz="1600" dirty="0"/>
          </a:p>
          <a:p>
            <a:pPr>
              <a:buFontTx/>
              <a:buNone/>
            </a:pPr>
            <a:r>
              <a:rPr lang="en-US" sz="1800" b="1" dirty="0"/>
              <a:t>Nature</a:t>
            </a:r>
            <a:r>
              <a:rPr lang="en-US" sz="1800" dirty="0"/>
              <a:t> gives a multitude solutions for reliability quest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 flipV="1">
            <a:off x="0" y="6172200"/>
            <a:ext cx="8693150" cy="55563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382000" y="5486400"/>
            <a:ext cx="31750" cy="10525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2400" y="381000"/>
            <a:ext cx="82296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r"/>
            <a:r>
              <a:rPr lang="en-US" b="1" dirty="0">
                <a:solidFill>
                  <a:schemeClr val="tx2"/>
                </a:solidFill>
              </a:rPr>
              <a:t>Chapter 1: Introduction – Brief History of Bio-Inspiration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king care of business design template">
  <a:themeElements>
    <a:clrScheme name="Taking care of business design template 10">
      <a:dk1>
        <a:srgbClr val="336699"/>
      </a:dk1>
      <a:lt1>
        <a:srgbClr val="919191"/>
      </a:lt1>
      <a:dk2>
        <a:srgbClr val="000000"/>
      </a:dk2>
      <a:lt2>
        <a:srgbClr val="8AABC4"/>
      </a:lt2>
      <a:accent1>
        <a:srgbClr val="E1EBEB"/>
      </a:accent1>
      <a:accent2>
        <a:srgbClr val="87A587"/>
      </a:accent2>
      <a:accent3>
        <a:srgbClr val="AAAAAA"/>
      </a:accent3>
      <a:accent4>
        <a:srgbClr val="7B7B7B"/>
      </a:accent4>
      <a:accent5>
        <a:srgbClr val="EEF3F3"/>
      </a:accent5>
      <a:accent6>
        <a:srgbClr val="7A957A"/>
      </a:accent6>
      <a:hlink>
        <a:srgbClr val="91AFFF"/>
      </a:hlink>
      <a:folHlink>
        <a:srgbClr val="F0B614"/>
      </a:folHlink>
    </a:clrScheme>
    <a:fontScheme name="Taking care of business design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king care of business desig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2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3">
        <a:dk1>
          <a:srgbClr val="665B38"/>
        </a:dk1>
        <a:lt1>
          <a:srgbClr val="FFFFFF"/>
        </a:lt1>
        <a:dk2>
          <a:srgbClr val="000000"/>
        </a:dk2>
        <a:lt2>
          <a:srgbClr val="333333"/>
        </a:lt2>
        <a:accent1>
          <a:srgbClr val="F0ECDA"/>
        </a:accent1>
        <a:accent2>
          <a:srgbClr val="91AA91"/>
        </a:accent2>
        <a:accent3>
          <a:srgbClr val="FFFFFF"/>
        </a:accent3>
        <a:accent4>
          <a:srgbClr val="564C2E"/>
        </a:accent4>
        <a:accent5>
          <a:srgbClr val="F6F4EA"/>
        </a:accent5>
        <a:accent6>
          <a:srgbClr val="839A83"/>
        </a:accent6>
        <a:hlink>
          <a:srgbClr val="B98746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0F5DC"/>
        </a:accent1>
        <a:accent2>
          <a:srgbClr val="91AAFF"/>
        </a:accent2>
        <a:accent3>
          <a:srgbClr val="FFFFE9"/>
        </a:accent3>
        <a:accent4>
          <a:srgbClr val="000000"/>
        </a:accent4>
        <a:accent5>
          <a:srgbClr val="F6F9EB"/>
        </a:accent5>
        <a:accent6>
          <a:srgbClr val="839AE7"/>
        </a:accent6>
        <a:hlink>
          <a:srgbClr val="CD4B0A"/>
        </a:hlink>
        <a:folHlink>
          <a:srgbClr val="D7915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5">
        <a:dk1>
          <a:srgbClr val="7D8C64"/>
        </a:dk1>
        <a:lt1>
          <a:srgbClr val="FFFFFF"/>
        </a:lt1>
        <a:dk2>
          <a:srgbClr val="000000"/>
        </a:dk2>
        <a:lt2>
          <a:srgbClr val="808080"/>
        </a:lt2>
        <a:accent1>
          <a:srgbClr val="EBEBC8"/>
        </a:accent1>
        <a:accent2>
          <a:srgbClr val="7D917D"/>
        </a:accent2>
        <a:accent3>
          <a:srgbClr val="FFFFFF"/>
        </a:accent3>
        <a:accent4>
          <a:srgbClr val="6A7754"/>
        </a:accent4>
        <a:accent5>
          <a:srgbClr val="F3F3E0"/>
        </a:accent5>
        <a:accent6>
          <a:srgbClr val="718371"/>
        </a:accent6>
        <a:hlink>
          <a:srgbClr val="AFBE00"/>
        </a:hlink>
        <a:folHlink>
          <a:srgbClr val="FF7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2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7">
        <a:dk1>
          <a:srgbClr val="698769"/>
        </a:dk1>
        <a:lt1>
          <a:srgbClr val="FFFFFF"/>
        </a:lt1>
        <a:dk2>
          <a:srgbClr val="808000"/>
        </a:dk2>
        <a:lt2>
          <a:srgbClr val="333333"/>
        </a:lt2>
        <a:accent1>
          <a:srgbClr val="BECDA5"/>
        </a:accent1>
        <a:accent2>
          <a:srgbClr val="A55037"/>
        </a:accent2>
        <a:accent3>
          <a:srgbClr val="FFFFFF"/>
        </a:accent3>
        <a:accent4>
          <a:srgbClr val="597259"/>
        </a:accent4>
        <a:accent5>
          <a:srgbClr val="DBE3CF"/>
        </a:accent5>
        <a:accent6>
          <a:srgbClr val="954831"/>
        </a:accent6>
        <a:hlink>
          <a:srgbClr val="F5F5DC"/>
        </a:hlink>
        <a:folHlink>
          <a:srgbClr val="C35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8">
        <a:dk1>
          <a:srgbClr val="005A58"/>
        </a:dk1>
        <a:lt1>
          <a:srgbClr val="A08C73"/>
        </a:lt1>
        <a:dk2>
          <a:srgbClr val="008080"/>
        </a:dk2>
        <a:lt2>
          <a:srgbClr val="008080"/>
        </a:lt2>
        <a:accent1>
          <a:srgbClr val="D2EBEB"/>
        </a:accent1>
        <a:accent2>
          <a:srgbClr val="CDC873"/>
        </a:accent2>
        <a:accent3>
          <a:srgbClr val="AAC0C0"/>
        </a:accent3>
        <a:accent4>
          <a:srgbClr val="887761"/>
        </a:accent4>
        <a:accent5>
          <a:srgbClr val="E5F3F3"/>
        </a:accent5>
        <a:accent6>
          <a:srgbClr val="BAB568"/>
        </a:accent6>
        <a:hlink>
          <a:srgbClr val="7DB991"/>
        </a:hlink>
        <a:folHlink>
          <a:srgbClr val="F09B3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king care of business design template 9">
        <a:dk1>
          <a:srgbClr val="5A6900"/>
        </a:dk1>
        <a:lt1>
          <a:srgbClr val="666699"/>
        </a:lt1>
        <a:dk2>
          <a:srgbClr val="FF6600"/>
        </a:dk2>
        <a:lt2>
          <a:srgbClr val="3E3E5C"/>
        </a:lt2>
        <a:accent1>
          <a:srgbClr val="EBEBAF"/>
        </a:accent1>
        <a:accent2>
          <a:srgbClr val="B4C3AF"/>
        </a:accent2>
        <a:accent3>
          <a:srgbClr val="B8B8CA"/>
        </a:accent3>
        <a:accent4>
          <a:srgbClr val="4C5900"/>
        </a:accent4>
        <a:accent5>
          <a:srgbClr val="F3F3D4"/>
        </a:accent5>
        <a:accent6>
          <a:srgbClr val="A3B09E"/>
        </a:accent6>
        <a:hlink>
          <a:srgbClr val="FF7300"/>
        </a:hlink>
        <a:folHlink>
          <a:srgbClr val="C8CD4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king care of business design template 10">
        <a:dk1>
          <a:srgbClr val="336699"/>
        </a:dk1>
        <a:lt1>
          <a:srgbClr val="919191"/>
        </a:lt1>
        <a:dk2>
          <a:srgbClr val="000000"/>
        </a:dk2>
        <a:lt2>
          <a:srgbClr val="8AABC4"/>
        </a:lt2>
        <a:accent1>
          <a:srgbClr val="E1EBEB"/>
        </a:accent1>
        <a:accent2>
          <a:srgbClr val="87A587"/>
        </a:accent2>
        <a:accent3>
          <a:srgbClr val="AAAAAA"/>
        </a:accent3>
        <a:accent4>
          <a:srgbClr val="7B7B7B"/>
        </a:accent4>
        <a:accent5>
          <a:srgbClr val="EEF3F3"/>
        </a:accent5>
        <a:accent6>
          <a:srgbClr val="7A957A"/>
        </a:accent6>
        <a:hlink>
          <a:srgbClr val="91AFFF"/>
        </a:hlink>
        <a:folHlink>
          <a:srgbClr val="F0B61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s design template">
  <a:themeElements>
    <a:clrScheme name="Plans design templat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lans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lan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s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wing puzzle pieces design template">
  <a:themeElements>
    <a:clrScheme name="Glowing puzzle pieces design template 1">
      <a:dk1>
        <a:srgbClr val="000000"/>
      </a:dk1>
      <a:lt1>
        <a:srgbClr val="FFFFFF"/>
      </a:lt1>
      <a:dk2>
        <a:srgbClr val="000000"/>
      </a:dk2>
      <a:lt2>
        <a:srgbClr val="E8EDF2"/>
      </a:lt2>
      <a:accent1>
        <a:srgbClr val="D8E1EC"/>
      </a:accent1>
      <a:accent2>
        <a:srgbClr val="CFD795"/>
      </a:accent2>
      <a:accent3>
        <a:srgbClr val="AAAAAA"/>
      </a:accent3>
      <a:accent4>
        <a:srgbClr val="DADADA"/>
      </a:accent4>
      <a:accent5>
        <a:srgbClr val="E9EEF4"/>
      </a:accent5>
      <a:accent6>
        <a:srgbClr val="BBC387"/>
      </a:accent6>
      <a:hlink>
        <a:srgbClr val="D59F07"/>
      </a:hlink>
      <a:folHlink>
        <a:srgbClr val="94B26C"/>
      </a:folHlink>
    </a:clrScheme>
    <a:fontScheme name="Glowing puzzle piece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owing puzzle pieces design template 1">
        <a:dk1>
          <a:srgbClr val="000000"/>
        </a:dk1>
        <a:lt1>
          <a:srgbClr val="FFFFFF"/>
        </a:lt1>
        <a:dk2>
          <a:srgbClr val="000000"/>
        </a:dk2>
        <a:lt2>
          <a:srgbClr val="E8EDF2"/>
        </a:lt2>
        <a:accent1>
          <a:srgbClr val="D8E1EC"/>
        </a:accent1>
        <a:accent2>
          <a:srgbClr val="CFD795"/>
        </a:accent2>
        <a:accent3>
          <a:srgbClr val="AAAAAA"/>
        </a:accent3>
        <a:accent4>
          <a:srgbClr val="DADADA"/>
        </a:accent4>
        <a:accent5>
          <a:srgbClr val="E9EEF4"/>
        </a:accent5>
        <a:accent6>
          <a:srgbClr val="BBC387"/>
        </a:accent6>
        <a:hlink>
          <a:srgbClr val="D59F07"/>
        </a:hlink>
        <a:folHlink>
          <a:srgbClr val="94B26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amwork puzzle design template">
  <a:themeElements>
    <a:clrScheme name="Teamwork puzzle design template 1">
      <a:dk1>
        <a:srgbClr val="003366"/>
      </a:dk1>
      <a:lt1>
        <a:srgbClr val="0099CC"/>
      </a:lt1>
      <a:dk2>
        <a:srgbClr val="003366"/>
      </a:dk2>
      <a:lt2>
        <a:srgbClr val="003366"/>
      </a:lt2>
      <a:accent1>
        <a:srgbClr val="DAE7EE"/>
      </a:accent1>
      <a:accent2>
        <a:srgbClr val="9ED2F6"/>
      </a:accent2>
      <a:accent3>
        <a:srgbClr val="AACAE2"/>
      </a:accent3>
      <a:accent4>
        <a:srgbClr val="002A56"/>
      </a:accent4>
      <a:accent5>
        <a:srgbClr val="EAF1F5"/>
      </a:accent5>
      <a:accent6>
        <a:srgbClr val="8FBEDF"/>
      </a:accent6>
      <a:hlink>
        <a:srgbClr val="D1B681"/>
      </a:hlink>
      <a:folHlink>
        <a:srgbClr val="B2C45A"/>
      </a:folHlink>
    </a:clrScheme>
    <a:fontScheme name="Teamwork puzzle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amwork puzzle design template 1">
        <a:dk1>
          <a:srgbClr val="003366"/>
        </a:dk1>
        <a:lt1>
          <a:srgbClr val="0099CC"/>
        </a:lt1>
        <a:dk2>
          <a:srgbClr val="003366"/>
        </a:dk2>
        <a:lt2>
          <a:srgbClr val="003366"/>
        </a:lt2>
        <a:accent1>
          <a:srgbClr val="DAE7EE"/>
        </a:accent1>
        <a:accent2>
          <a:srgbClr val="9ED2F6"/>
        </a:accent2>
        <a:accent3>
          <a:srgbClr val="AACAE2"/>
        </a:accent3>
        <a:accent4>
          <a:srgbClr val="002A56"/>
        </a:accent4>
        <a:accent5>
          <a:srgbClr val="EAF1F5"/>
        </a:accent5>
        <a:accent6>
          <a:srgbClr val="8FBEDF"/>
        </a:accent6>
        <a:hlink>
          <a:srgbClr val="D1B681"/>
        </a:hlink>
        <a:folHlink>
          <a:srgbClr val="B2C45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Presentation71</Template>
  <TotalTime>7845</TotalTime>
  <Words>3070</Words>
  <Application>Microsoft Office PowerPoint</Application>
  <PresentationFormat>On-screen Show (4:3)</PresentationFormat>
  <Paragraphs>655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Taking care of business design template</vt:lpstr>
      <vt:lpstr>Plans design template</vt:lpstr>
      <vt:lpstr>Glowing puzzle pieces design template</vt:lpstr>
      <vt:lpstr>Teamwork puzzle design template</vt:lpstr>
      <vt:lpstr>Calcul Reconfigurabil</vt:lpstr>
      <vt:lpstr>Despre ce vorbim ?</vt:lpstr>
      <vt:lpstr>Procesarea imaginilor</vt:lpstr>
      <vt:lpstr>Procesarea imaginilor</vt:lpstr>
      <vt:lpstr>Procesarea imaginilor</vt:lpstr>
      <vt:lpstr>Procesarea imaginilor</vt:lpstr>
      <vt:lpstr>Procesarea imaginilor</vt:lpstr>
      <vt:lpstr>Embryonics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MuxTree: A New Breed of Bio-Inspired Hardware</vt:lpstr>
      <vt:lpstr>Vă mulţumesc! </vt:lpstr>
    </vt:vector>
  </TitlesOfParts>
  <Company>Tibi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 5</dc:title>
  <dc:subject>Calcul reconfigurabil</dc:subject>
  <dc:creator>Lucian Prodan</dc:creator>
  <cp:lastModifiedBy>LuChan</cp:lastModifiedBy>
  <cp:revision>328</cp:revision>
  <dcterms:created xsi:type="dcterms:W3CDTF">2003-08-01T10:28:50Z</dcterms:created>
  <dcterms:modified xsi:type="dcterms:W3CDTF">2013-03-28T16:49:50Z</dcterms:modified>
</cp:coreProperties>
</file>