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389" r:id="rId7"/>
    <p:sldId id="401" r:id="rId8"/>
    <p:sldId id="400" r:id="rId9"/>
    <p:sldId id="402" r:id="rId10"/>
    <p:sldId id="405" r:id="rId11"/>
    <p:sldId id="406" r:id="rId12"/>
    <p:sldId id="404" r:id="rId13"/>
    <p:sldId id="403" r:id="rId14"/>
    <p:sldId id="399" r:id="rId15"/>
    <p:sldId id="398" r:id="rId16"/>
    <p:sldId id="419" r:id="rId17"/>
    <p:sldId id="407" r:id="rId18"/>
    <p:sldId id="394" r:id="rId19"/>
    <p:sldId id="408" r:id="rId20"/>
    <p:sldId id="395" r:id="rId21"/>
    <p:sldId id="409" r:id="rId22"/>
    <p:sldId id="410" r:id="rId23"/>
    <p:sldId id="411" r:id="rId24"/>
    <p:sldId id="412" r:id="rId25"/>
    <p:sldId id="413" r:id="rId26"/>
    <p:sldId id="396" r:id="rId27"/>
    <p:sldId id="414" r:id="rId28"/>
    <p:sldId id="415" r:id="rId29"/>
    <p:sldId id="416" r:id="rId30"/>
    <p:sldId id="417" r:id="rId31"/>
    <p:sldId id="418" r:id="rId32"/>
    <p:sldId id="319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</a:t>
            </a:r>
            <a:r>
              <a:rPr lang="en-US" smtClean="0"/>
              <a:t>Curs 4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Exemplu: programarea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6560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6682" y="5214950"/>
            <a:ext cx="8420160" cy="15811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</a:t>
            </a:r>
            <a:r>
              <a:rPr lang="en-US" sz="2400" dirty="0" err="1" smtClean="0"/>
              <a:t>odul</a:t>
            </a:r>
            <a:r>
              <a:rPr lang="en-US" sz="2400" dirty="0" smtClean="0"/>
              <a:t> de </a:t>
            </a:r>
            <a:r>
              <a:rPr lang="en-US" sz="2400" dirty="0" err="1" smtClean="0"/>
              <a:t>programare</a:t>
            </a:r>
            <a:r>
              <a:rPr lang="en-US" sz="2400" dirty="0" smtClean="0"/>
              <a:t> a </a:t>
            </a:r>
            <a:r>
              <a:rPr lang="en-US" sz="2400" dirty="0" err="1" smtClean="0"/>
              <a:t>func</a:t>
            </a:r>
            <a:r>
              <a:rPr lang="ro-RO" sz="2400" dirty="0" smtClean="0"/>
              <a:t>ţ</a:t>
            </a:r>
            <a:r>
              <a:rPr lang="en-US" sz="2400" dirty="0" err="1" smtClean="0"/>
              <a:t>iilor</a:t>
            </a:r>
            <a:r>
              <a:rPr lang="en-US" sz="2400" dirty="0" smtClean="0"/>
              <a:t> </a:t>
            </a:r>
            <a:r>
              <a:rPr lang="en-US" sz="2400" dirty="0" err="1" smtClean="0"/>
              <a:t>logice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conectarea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elementului</a:t>
            </a:r>
            <a:r>
              <a:rPr lang="en-US" sz="2400" dirty="0" smtClean="0"/>
              <a:t> logic la </a:t>
            </a:r>
            <a:r>
              <a:rPr lang="en-US" sz="2400" dirty="0" err="1" smtClean="0"/>
              <a:t>semnale</a:t>
            </a:r>
            <a:r>
              <a:rPr lang="en-US" sz="2400" dirty="0" smtClean="0"/>
              <a:t> </a:t>
            </a:r>
            <a:r>
              <a:rPr lang="en-US" sz="2400" dirty="0" err="1" smtClean="0"/>
              <a:t>constante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variabile</a:t>
            </a:r>
            <a:r>
              <a:rPr lang="en-US" sz="2400" dirty="0" smtClean="0"/>
              <a:t>. 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Numărul pinilor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715436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circuitele</a:t>
            </a:r>
            <a:r>
              <a:rPr lang="en-US" sz="2400" dirty="0" smtClean="0"/>
              <a:t> dedicate (custom chips)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</a:t>
            </a:r>
            <a:r>
              <a:rPr lang="en-US" sz="2400" dirty="0" err="1" smtClean="0"/>
              <a:t>pinilor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derivat</a:t>
            </a:r>
            <a:r>
              <a:rPr lang="en-US" sz="2400" dirty="0" smtClean="0"/>
              <a:t> direct din </a:t>
            </a:r>
            <a:r>
              <a:rPr lang="en-US" sz="2400" dirty="0" err="1" smtClean="0"/>
              <a:t>necesarul</a:t>
            </a:r>
            <a:r>
              <a:rPr lang="en-US" sz="2400" dirty="0" smtClean="0"/>
              <a:t> </a:t>
            </a:r>
            <a:r>
              <a:rPr lang="en-US" sz="2400" dirty="0" err="1" smtClean="0"/>
              <a:t>aplica</a:t>
            </a:r>
            <a:r>
              <a:rPr lang="ro-RO" sz="2400" dirty="0" smtClean="0"/>
              <a:t>ţ</a:t>
            </a:r>
            <a:r>
              <a:rPr lang="en-US" sz="2400" dirty="0" err="1" smtClean="0"/>
              <a:t>iei</a:t>
            </a:r>
            <a:r>
              <a:rPr lang="en-US" sz="2400" dirty="0" smtClean="0"/>
              <a:t>.</a:t>
            </a: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dirty="0" smtClean="0"/>
              <a:t>FPGA </a:t>
            </a:r>
            <a:r>
              <a:rPr lang="en-US" sz="2400" dirty="0" err="1" smtClean="0"/>
              <a:t>ofer</a:t>
            </a:r>
            <a:r>
              <a:rPr lang="ro-RO" sz="2400" dirty="0" smtClean="0"/>
              <a:t>ă</a:t>
            </a:r>
            <a:r>
              <a:rPr lang="en-US" sz="2400" dirty="0" smtClean="0"/>
              <a:t> logic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nededicat</a:t>
            </a:r>
            <a:r>
              <a:rPr lang="ro-RO" sz="2400" dirty="0" smtClean="0"/>
              <a:t>ă </a:t>
            </a:r>
            <a:r>
              <a:rPr lang="ro-RO" sz="2400" b="1" kern="0" dirty="0" smtClean="0">
                <a:sym typeface="Wingdings"/>
              </a:rPr>
              <a:t>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nec</a:t>
            </a:r>
            <a:r>
              <a:rPr lang="ro-RO" sz="2400" dirty="0" smtClean="0"/>
              <a:t>e</a:t>
            </a:r>
            <a:r>
              <a:rPr lang="en-US" sz="2400" dirty="0" err="1" smtClean="0"/>
              <a:t>sar</a:t>
            </a:r>
            <a:r>
              <a:rPr lang="ro-RO" sz="2400" dirty="0" smtClean="0"/>
              <a:t>ă</a:t>
            </a:r>
            <a:r>
              <a:rPr lang="en-US" sz="2400" dirty="0" smtClean="0"/>
              <a:t> g</a:t>
            </a:r>
            <a:r>
              <a:rPr lang="ro-RO" sz="2400" dirty="0" smtClean="0"/>
              <a:t>ă</a:t>
            </a:r>
            <a:r>
              <a:rPr lang="en-US" sz="2400" dirty="0" err="1" smtClean="0"/>
              <a:t>sirea</a:t>
            </a:r>
            <a:r>
              <a:rPr lang="en-US" sz="2400" dirty="0" smtClean="0"/>
              <a:t> </a:t>
            </a:r>
            <a:r>
              <a:rPr lang="en-US" sz="2400" dirty="0" err="1" smtClean="0"/>
              <a:t>unei</a:t>
            </a:r>
            <a:r>
              <a:rPr lang="en-US" sz="2400" dirty="0" smtClean="0"/>
              <a:t> c</a:t>
            </a:r>
            <a:r>
              <a:rPr lang="ro-RO" sz="2400" dirty="0" smtClean="0"/>
              <a:t>ă</a:t>
            </a:r>
            <a:r>
              <a:rPr lang="en-US" sz="2400" dirty="0" err="1" smtClean="0"/>
              <a:t>i</a:t>
            </a:r>
            <a:r>
              <a:rPr lang="en-US" sz="2400" dirty="0" smtClean="0"/>
              <a:t> de </a:t>
            </a:r>
            <a:r>
              <a:rPr lang="en-US" sz="2400" dirty="0" err="1" smtClean="0"/>
              <a:t>estimare</a:t>
            </a:r>
            <a:r>
              <a:rPr lang="en-US" sz="2400" dirty="0" smtClean="0"/>
              <a:t> a </a:t>
            </a:r>
            <a:r>
              <a:rPr lang="en-US" sz="2400" dirty="0" err="1" smtClean="0"/>
              <a:t>necesarului</a:t>
            </a:r>
            <a:r>
              <a:rPr lang="en-US" sz="2400" dirty="0" smtClean="0"/>
              <a:t> </a:t>
            </a:r>
            <a:r>
              <a:rPr lang="en-US" sz="2400" dirty="0" err="1" smtClean="0"/>
              <a:t>numarului</a:t>
            </a:r>
            <a:r>
              <a:rPr lang="en-US" sz="2400" dirty="0" smtClean="0"/>
              <a:t> de </a:t>
            </a:r>
            <a:r>
              <a:rPr lang="en-US" sz="2400" dirty="0" err="1" smtClean="0"/>
              <a:t>pini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</a:t>
            </a:r>
            <a:r>
              <a:rPr lang="ro-RO" sz="2400" dirty="0" smtClean="0"/>
              <a:t>ini prea m</a:t>
            </a:r>
            <a:r>
              <a:rPr lang="en-US" sz="2400" dirty="0" err="1" smtClean="0"/>
              <a:t>ul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ro-RO" sz="2400" dirty="0" smtClean="0"/>
              <a:t> </a:t>
            </a:r>
            <a:r>
              <a:rPr lang="ro-RO" sz="2400" b="1" kern="0" dirty="0" smtClean="0">
                <a:sym typeface="Wingdings"/>
              </a:rPr>
              <a:t></a:t>
            </a:r>
            <a:r>
              <a:rPr lang="en-US" sz="2400" dirty="0" smtClean="0"/>
              <a:t> cost</a:t>
            </a:r>
            <a:r>
              <a:rPr lang="ro-RO" sz="2400" dirty="0" smtClean="0"/>
              <a:t> mărit pentru </a:t>
            </a:r>
            <a:r>
              <a:rPr lang="en-US" sz="2400" dirty="0" smtClean="0"/>
              <a:t>circuit (</a:t>
            </a:r>
            <a:r>
              <a:rPr lang="en-US" sz="2400" dirty="0" err="1" smtClean="0"/>
              <a:t>adesea</a:t>
            </a:r>
            <a:r>
              <a:rPr lang="en-US" sz="2400" dirty="0" smtClean="0"/>
              <a:t> </a:t>
            </a:r>
            <a:r>
              <a:rPr lang="en-US" sz="2400" dirty="0" err="1" smtClean="0"/>
              <a:t>costul</a:t>
            </a:r>
            <a:r>
              <a:rPr lang="en-US" sz="2400" dirty="0" smtClean="0"/>
              <a:t> package-</a:t>
            </a:r>
            <a:r>
              <a:rPr lang="en-US" sz="2400" dirty="0" err="1" smtClean="0"/>
              <a:t>ului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mare </a:t>
            </a:r>
            <a:r>
              <a:rPr lang="en-US" sz="2400" dirty="0" err="1" smtClean="0"/>
              <a:t>decat</a:t>
            </a:r>
            <a:r>
              <a:rPr lang="en-US" sz="2400" dirty="0" smtClean="0"/>
              <a:t> </a:t>
            </a:r>
            <a:r>
              <a:rPr lang="en-US" sz="2400" dirty="0" err="1" smtClean="0"/>
              <a:t>costul</a:t>
            </a:r>
            <a:r>
              <a:rPr lang="en-US" sz="2400" dirty="0" smtClean="0"/>
              <a:t> chip-</a:t>
            </a:r>
            <a:r>
              <a:rPr lang="en-US" sz="2400" dirty="0" err="1" smtClean="0"/>
              <a:t>ului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Pini prea puţini </a:t>
            </a:r>
            <a:r>
              <a:rPr lang="ro-RO" sz="2400" b="1" kern="0" dirty="0" smtClean="0">
                <a:sym typeface="Wingdings"/>
              </a:rPr>
              <a:t> </a:t>
            </a:r>
            <a:r>
              <a:rPr lang="en-US" sz="2400" dirty="0" err="1" smtClean="0"/>
              <a:t>pericol</a:t>
            </a:r>
            <a:r>
              <a:rPr lang="en-US" sz="2400" dirty="0" smtClean="0"/>
              <a:t> de a nu </a:t>
            </a:r>
            <a:r>
              <a:rPr lang="en-US" sz="2400" dirty="0" err="1" smtClean="0"/>
              <a:t>putea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</a:t>
            </a:r>
            <a:r>
              <a:rPr lang="en-US" sz="2400" dirty="0" err="1" smtClean="0"/>
              <a:t>toata</a:t>
            </a:r>
            <a:r>
              <a:rPr lang="en-US" sz="2400" dirty="0" smtClean="0"/>
              <a:t> </a:t>
            </a:r>
            <a:r>
              <a:rPr lang="en-US" sz="2400" dirty="0" err="1" smtClean="0"/>
              <a:t>logica</a:t>
            </a:r>
            <a:r>
              <a:rPr lang="en-US" sz="2400" dirty="0" smtClean="0"/>
              <a:t> </a:t>
            </a:r>
            <a:r>
              <a:rPr lang="ro-RO" sz="2400" dirty="0" smtClean="0"/>
              <a:t>FPGA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dirty="0" smtClean="0"/>
              <a:t>E.F. Rent </a:t>
            </a:r>
            <a:r>
              <a:rPr lang="ro-RO" sz="2400" dirty="0" smtClean="0"/>
              <a:t>(</a:t>
            </a:r>
            <a:r>
              <a:rPr lang="en-US" sz="2400" dirty="0" smtClean="0"/>
              <a:t>IBM</a:t>
            </a:r>
            <a:r>
              <a:rPr lang="ro-RO" sz="2400" dirty="0" smtClean="0"/>
              <a:t>),</a:t>
            </a:r>
            <a:r>
              <a:rPr lang="en-US" sz="2400" dirty="0" smtClean="0"/>
              <a:t> 1960: </a:t>
            </a:r>
            <a:r>
              <a:rPr lang="en-US" sz="2400" dirty="0" err="1" smtClean="0"/>
              <a:t>cule</a:t>
            </a:r>
            <a:r>
              <a:rPr lang="ro-RO" sz="2400" dirty="0" smtClean="0"/>
              <a:t>ge</a:t>
            </a:r>
            <a:r>
              <a:rPr lang="en-US" sz="2400" dirty="0" smtClean="0"/>
              <a:t> date de la </a:t>
            </a:r>
            <a:r>
              <a:rPr lang="en-US" sz="2400" dirty="0" err="1" smtClean="0"/>
              <a:t>diferite</a:t>
            </a:r>
            <a:r>
              <a:rPr lang="en-US" sz="2400" dirty="0" smtClean="0"/>
              <a:t> design-</a:t>
            </a:r>
            <a:r>
              <a:rPr lang="en-US" sz="2400" dirty="0" err="1" smtClean="0"/>
              <a:t>uri</a:t>
            </a:r>
            <a:r>
              <a:rPr lang="en-US" sz="2400" dirty="0" smtClean="0"/>
              <a:t> </a:t>
            </a:r>
            <a:r>
              <a:rPr lang="ro-RO" sz="2400" dirty="0" err="1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reprez</a:t>
            </a:r>
            <a:r>
              <a:rPr lang="ro-RO" sz="2400" dirty="0" smtClean="0"/>
              <a:t>intă</a:t>
            </a:r>
            <a:r>
              <a:rPr lang="en-US" sz="2400" dirty="0" smtClean="0"/>
              <a:t>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de </a:t>
            </a:r>
            <a:r>
              <a:rPr lang="en-US" sz="2400" dirty="0" err="1" smtClean="0"/>
              <a:t>pini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func</a:t>
            </a:r>
            <a:r>
              <a:rPr lang="ro-RO" sz="2400" dirty="0" smtClean="0"/>
              <a:t>ţ</a:t>
            </a:r>
            <a:r>
              <a:rPr lang="en-US" sz="2400" dirty="0" err="1" smtClean="0"/>
              <a:t>ie</a:t>
            </a:r>
            <a:r>
              <a:rPr lang="en-US" sz="2400" dirty="0" smtClean="0"/>
              <a:t> de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componente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Legea lui Rent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2571744"/>
            <a:ext cx="8786842" cy="407196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N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–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de </a:t>
            </a:r>
            <a:r>
              <a:rPr lang="en-US" sz="2400" dirty="0" err="1" smtClean="0"/>
              <a:t>pini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–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de </a:t>
            </a:r>
            <a:r>
              <a:rPr lang="en-US" sz="2400" dirty="0" err="1" smtClean="0"/>
              <a:t>por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logice</a:t>
            </a:r>
            <a:r>
              <a:rPr lang="en-US" sz="2400" dirty="0" smtClean="0"/>
              <a:t> (gates)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β – </a:t>
            </a:r>
            <a:r>
              <a:rPr lang="en-US" sz="2400" dirty="0" err="1" smtClean="0"/>
              <a:t>constanta</a:t>
            </a:r>
            <a:r>
              <a:rPr lang="en-US" sz="2400" dirty="0" smtClean="0"/>
              <a:t> </a:t>
            </a:r>
            <a:r>
              <a:rPr lang="en-US" sz="2400" dirty="0" err="1" smtClean="0"/>
              <a:t>lui</a:t>
            </a:r>
            <a:r>
              <a:rPr lang="en-US" sz="2400" dirty="0" smtClean="0"/>
              <a:t> Rent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– constant</a:t>
            </a:r>
            <a:r>
              <a:rPr lang="ro-RO" sz="2400" dirty="0" smtClean="0"/>
              <a:t>ă</a:t>
            </a:r>
            <a:r>
              <a:rPr lang="en-US" sz="2400" dirty="0" smtClean="0"/>
              <a:t> de </a:t>
            </a:r>
            <a:r>
              <a:rPr lang="en-US" sz="2400" dirty="0" err="1" smtClean="0"/>
              <a:t>propor</a:t>
            </a:r>
            <a:r>
              <a:rPr lang="ro-RO" sz="2400" dirty="0" smtClean="0"/>
              <a:t>ţ</a:t>
            </a:r>
            <a:r>
              <a:rPr lang="en-US" sz="2400" dirty="0" err="1" smtClean="0"/>
              <a:t>ionalitate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8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P</a:t>
            </a:r>
            <a:r>
              <a:rPr lang="en-US" sz="2400" dirty="0" err="1" smtClean="0"/>
              <a:t>arametri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empiric</a:t>
            </a:r>
            <a:r>
              <a:rPr lang="ro-RO" sz="2400" dirty="0" smtClean="0"/>
              <a:t>, </a:t>
            </a:r>
            <a:r>
              <a:rPr lang="en-US" sz="2400" dirty="0" smtClean="0"/>
              <a:t>design-</a:t>
            </a:r>
            <a:r>
              <a:rPr lang="en-US" sz="2400" dirty="0" err="1" smtClean="0"/>
              <a:t>uri</a:t>
            </a:r>
            <a:r>
              <a:rPr lang="en-US" sz="2400" dirty="0" smtClean="0"/>
              <a:t> de </a:t>
            </a:r>
            <a:r>
              <a:rPr lang="en-US" sz="2400" dirty="0" err="1" smtClean="0"/>
              <a:t>referin</a:t>
            </a:r>
            <a:r>
              <a:rPr lang="ro-RO" sz="2400" dirty="0" smtClean="0"/>
              <a:t>ţă</a:t>
            </a:r>
            <a:r>
              <a:rPr lang="en-US" sz="2400" dirty="0" smtClean="0"/>
              <a:t>.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Pentru</a:t>
            </a:r>
            <a:r>
              <a:rPr lang="en-US" sz="2400" dirty="0" smtClean="0"/>
              <a:t> main-frame-</a:t>
            </a:r>
            <a:r>
              <a:rPr lang="en-US" sz="2400" dirty="0" err="1" smtClean="0"/>
              <a:t>urile</a:t>
            </a:r>
            <a:r>
              <a:rPr lang="en-US" sz="2400" dirty="0" smtClean="0"/>
              <a:t> IBM, β = 0,6,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2,5 [Wolf]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procesoarele</a:t>
            </a:r>
            <a:r>
              <a:rPr lang="en-US" sz="2400" dirty="0" smtClean="0"/>
              <a:t> </a:t>
            </a:r>
            <a:r>
              <a:rPr lang="en-US" sz="2400" dirty="0" err="1" smtClean="0"/>
              <a:t>moderne</a:t>
            </a:r>
            <a:r>
              <a:rPr lang="en-US" sz="2400" dirty="0" smtClean="0"/>
              <a:t> β = 0,45(!!) </a:t>
            </a:r>
            <a:r>
              <a:rPr lang="ro-RO" sz="2400" dirty="0" err="1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0,82 [Wolf]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Perimetrul</a:t>
            </a:r>
            <a:r>
              <a:rPr lang="en-US" sz="2400" dirty="0" smtClean="0"/>
              <a:t> </a:t>
            </a:r>
            <a:r>
              <a:rPr lang="en-US" sz="2400" dirty="0" err="1" smtClean="0"/>
              <a:t>unui</a:t>
            </a:r>
            <a:r>
              <a:rPr lang="en-US" sz="2400" dirty="0" smtClean="0"/>
              <a:t> circuit </a:t>
            </a:r>
            <a:r>
              <a:rPr lang="en-US" sz="2400" dirty="0" err="1" smtClean="0"/>
              <a:t>cre</a:t>
            </a:r>
            <a:r>
              <a:rPr lang="ro-RO" sz="2400" dirty="0" smtClean="0"/>
              <a:t>şte cu o rată de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β</a:t>
            </a:r>
            <a:r>
              <a:rPr lang="ro-RO" sz="2400" baseline="30000" dirty="0" smtClean="0"/>
              <a:t> </a:t>
            </a:r>
            <a:r>
              <a:rPr lang="ro-RO" sz="2400" dirty="0" smtClean="0"/>
              <a:t> unde </a:t>
            </a:r>
            <a:r>
              <a:rPr lang="en-US" sz="2400" dirty="0" smtClean="0"/>
              <a:t>β&gt;</a:t>
            </a:r>
            <a:r>
              <a:rPr lang="ro-RO" sz="2400" dirty="0" smtClean="0"/>
              <a:t>0.5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91095" y="1463669"/>
          <a:ext cx="4524375" cy="1036637"/>
        </p:xfrm>
        <a:graphic>
          <a:graphicData uri="http://schemas.openxmlformats.org/presentationml/2006/ole">
            <p:oleObj spid="_x0000_s1027" name="Equation" r:id="rId3" imgW="965160" imgH="2793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7158" y="1518204"/>
          <a:ext cx="3857652" cy="910664"/>
        </p:xfrm>
        <a:graphic>
          <a:graphicData uri="http://schemas.openxmlformats.org/presentationml/2006/ole">
            <p:oleObj spid="_x0000_s1028" name="Equation" r:id="rId4" imgW="850680" imgH="253800" progId="Equation.3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Legea lui Rent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5857892"/>
            <a:ext cx="8786842" cy="78581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FPGA-</a:t>
            </a:r>
            <a:r>
              <a:rPr lang="en-US" sz="2400" dirty="0" err="1" smtClean="0"/>
              <a:t>urile</a:t>
            </a:r>
            <a:r>
              <a:rPr lang="en-US" sz="2400" dirty="0" smtClean="0"/>
              <a:t> nu au </a:t>
            </a:r>
            <a:r>
              <a:rPr lang="en-US" sz="2400" dirty="0" err="1" smtClean="0"/>
              <a:t>suficien</a:t>
            </a:r>
            <a:r>
              <a:rPr lang="ro-RO" sz="2400" dirty="0" smtClean="0"/>
              <a:t>ţi pini!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6305550" cy="418147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Linii de conexiune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472" y="1643050"/>
            <a:ext cx="8358246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ntrebare</a:t>
            </a:r>
            <a:r>
              <a:rPr lang="en-US" sz="2400" dirty="0" smtClean="0"/>
              <a:t>: de </a:t>
            </a:r>
            <a:r>
              <a:rPr lang="en-US" sz="2400" dirty="0" err="1" smtClean="0"/>
              <a:t>ce</a:t>
            </a:r>
            <a:r>
              <a:rPr lang="en-US" sz="2400" dirty="0" smtClean="0"/>
              <a:t> un circuit </a:t>
            </a:r>
            <a:r>
              <a:rPr lang="en-US" sz="2400" dirty="0" err="1" smtClean="0"/>
              <a:t>reconfigurabil</a:t>
            </a:r>
            <a:r>
              <a:rPr lang="en-US" sz="2400" dirty="0" smtClean="0"/>
              <a:t> are </a:t>
            </a:r>
            <a:r>
              <a:rPr lang="en-US" sz="2400" dirty="0" err="1" smtClean="0"/>
              <a:t>nevoie</a:t>
            </a:r>
            <a:r>
              <a:rPr lang="en-US" sz="2400" dirty="0" smtClean="0"/>
              <a:t> de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multe</a:t>
            </a:r>
            <a:r>
              <a:rPr lang="en-US" sz="2400" dirty="0" smtClean="0"/>
              <a:t> </a:t>
            </a:r>
            <a:r>
              <a:rPr lang="en-US" sz="2400" dirty="0" err="1" smtClean="0"/>
              <a:t>tipuri</a:t>
            </a:r>
            <a:r>
              <a:rPr lang="en-US" sz="2400" dirty="0" smtClean="0"/>
              <a:t> de </a:t>
            </a:r>
            <a:r>
              <a:rPr lang="en-US" sz="2400" dirty="0" err="1" smtClean="0"/>
              <a:t>interconexiuni</a:t>
            </a:r>
            <a:r>
              <a:rPr lang="en-US" sz="2400" dirty="0" smtClean="0"/>
              <a:t>?</a:t>
            </a: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F</a:t>
            </a:r>
            <a:r>
              <a:rPr lang="en-US" sz="2400" dirty="0" smtClean="0"/>
              <a:t>PGA </a:t>
            </a:r>
            <a:r>
              <a:rPr lang="en-US" sz="2400" dirty="0" err="1" smtClean="0"/>
              <a:t>tipic</a:t>
            </a:r>
            <a:r>
              <a:rPr lang="ro-RO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interconexiuni</a:t>
            </a:r>
            <a:r>
              <a:rPr lang="en-US" sz="2400" dirty="0" smtClean="0"/>
              <a:t> </a:t>
            </a:r>
            <a:r>
              <a:rPr lang="en-US" sz="2400" dirty="0" err="1" smtClean="0"/>
              <a:t>scurte</a:t>
            </a:r>
            <a:r>
              <a:rPr lang="en-US" sz="2400" dirty="0" smtClean="0"/>
              <a:t>, de </a:t>
            </a:r>
            <a:r>
              <a:rPr lang="en-US" sz="2400" dirty="0" err="1" smtClean="0"/>
              <a:t>uz</a:t>
            </a:r>
            <a:r>
              <a:rPr lang="en-US" sz="2400" dirty="0" smtClean="0"/>
              <a:t> general, </a:t>
            </a:r>
            <a:r>
              <a:rPr lang="en-US" sz="2400" dirty="0" err="1" smtClean="0"/>
              <a:t>globale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specializate</a:t>
            </a:r>
            <a:r>
              <a:rPr lang="en-US" sz="2400" dirty="0" smtClean="0"/>
              <a:t> (clock)</a:t>
            </a: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dirty="0" err="1" smtClean="0"/>
              <a:t>Motiv</a:t>
            </a:r>
            <a:r>
              <a:rPr lang="ro-RO" sz="2400" dirty="0" smtClean="0"/>
              <a:t>: </a:t>
            </a:r>
            <a:r>
              <a:rPr lang="en-US" sz="2400" dirty="0" err="1" smtClean="0"/>
              <a:t>interconexiunile</a:t>
            </a:r>
            <a:r>
              <a:rPr lang="en-US" sz="2400" dirty="0" smtClean="0"/>
              <a:t> </a:t>
            </a:r>
            <a:r>
              <a:rPr lang="en-US" sz="2400" dirty="0" err="1" smtClean="0"/>
              <a:t>prezint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lungimi</a:t>
            </a:r>
            <a:r>
              <a:rPr lang="en-US" sz="2400" dirty="0" smtClean="0"/>
              <a:t> </a:t>
            </a:r>
            <a:r>
              <a:rPr lang="en-US" sz="2400" dirty="0" err="1" smtClean="0"/>
              <a:t>diferite</a:t>
            </a:r>
            <a:r>
              <a:rPr lang="en-US" sz="2400" dirty="0" smtClean="0"/>
              <a:t> care se </a:t>
            </a:r>
            <a:r>
              <a:rPr lang="en-US" sz="2400" dirty="0" err="1" smtClean="0"/>
              <a:t>traduc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en-US" sz="2400" dirty="0" smtClean="0"/>
              <a:t> </a:t>
            </a:r>
            <a:r>
              <a:rPr lang="en-US" sz="2400" dirty="0" err="1" smtClean="0"/>
              <a:t>diferite</a:t>
            </a: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U</a:t>
            </a:r>
            <a:r>
              <a:rPr lang="en-US" sz="2400" dirty="0" smtClean="0"/>
              <a:t>n fir </a:t>
            </a:r>
            <a:r>
              <a:rPr lang="en-US" sz="2400" dirty="0" err="1" smtClean="0"/>
              <a:t>relativ</a:t>
            </a:r>
            <a:r>
              <a:rPr lang="en-US" sz="2400" dirty="0" smtClean="0"/>
              <a:t> </a:t>
            </a:r>
            <a:r>
              <a:rPr lang="en-US" sz="2400" dirty="0" err="1" smtClean="0"/>
              <a:t>scurt</a:t>
            </a:r>
            <a:r>
              <a:rPr lang="en-US" sz="2400" dirty="0" smtClean="0"/>
              <a:t> (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scurt</a:t>
            </a:r>
            <a:r>
              <a:rPr lang="en-US" sz="2400" dirty="0" smtClean="0"/>
              <a:t> </a:t>
            </a:r>
            <a:r>
              <a:rPr lang="en-US" sz="2400" dirty="0" err="1" smtClean="0"/>
              <a:t>decat</a:t>
            </a:r>
            <a:r>
              <a:rPr lang="en-US" sz="2400" dirty="0" smtClean="0"/>
              <a:t> </a:t>
            </a:r>
            <a:r>
              <a:rPr lang="en-US" sz="2400" dirty="0" err="1" smtClean="0"/>
              <a:t>dimensiunea</a:t>
            </a:r>
            <a:r>
              <a:rPr lang="en-US" sz="2400" dirty="0" smtClean="0"/>
              <a:t> FPGA-</a:t>
            </a:r>
            <a:r>
              <a:rPr lang="en-US" sz="2400" dirty="0" err="1" smtClean="0"/>
              <a:t>ului</a:t>
            </a:r>
            <a:r>
              <a:rPr lang="en-US" sz="2400" dirty="0" smtClean="0"/>
              <a:t>)</a:t>
            </a:r>
            <a:r>
              <a:rPr lang="ro-RO" sz="2400" dirty="0" smtClean="0"/>
              <a:t>: 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en-US" sz="2400" dirty="0" smtClean="0"/>
              <a:t> </a:t>
            </a:r>
            <a:r>
              <a:rPr lang="en-US" sz="2400" dirty="0" err="1" smtClean="0"/>
              <a:t>echivalente</a:t>
            </a:r>
            <a:r>
              <a:rPr lang="en-US" sz="2400" dirty="0" smtClean="0"/>
              <a:t> cu o </a:t>
            </a:r>
            <a:r>
              <a:rPr lang="en-US" sz="2400" dirty="0" err="1" smtClean="0"/>
              <a:t>poart</a:t>
            </a:r>
            <a:r>
              <a:rPr lang="ro-RO" sz="2400" dirty="0" smtClean="0"/>
              <a:t>ă</a:t>
            </a:r>
            <a:r>
              <a:rPr lang="en-US" sz="2400" dirty="0" smtClean="0"/>
              <a:t> logic</a:t>
            </a:r>
            <a:r>
              <a:rPr lang="ro-RO" sz="2400" dirty="0" smtClean="0"/>
              <a:t>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T</a:t>
            </a:r>
            <a:r>
              <a:rPr lang="en-US" sz="2400" dirty="0" err="1" smtClean="0"/>
              <a:t>rasee</a:t>
            </a:r>
            <a:r>
              <a:rPr lang="ro-RO" sz="2400" dirty="0" smtClean="0"/>
              <a:t>le pot fi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</a:t>
            </a:r>
            <a:r>
              <a:rPr lang="en-US" sz="2400" dirty="0" smtClean="0"/>
              <a:t> </a:t>
            </a:r>
            <a:r>
              <a:rPr lang="en-US" sz="2400" dirty="0" err="1" smtClean="0"/>
              <a:t>lungi</a:t>
            </a:r>
            <a:r>
              <a:rPr lang="ro-RO" sz="2400" dirty="0" smtClean="0"/>
              <a:t> </a:t>
            </a:r>
            <a:r>
              <a:rPr lang="ro-RO" sz="2400" b="1" kern="0" dirty="0" smtClean="0">
                <a:sym typeface="Wingdings"/>
              </a:rPr>
              <a:t> </a:t>
            </a:r>
            <a:r>
              <a:rPr lang="en-US" sz="2400" dirty="0" smtClean="0"/>
              <a:t>design </a:t>
            </a:r>
            <a:r>
              <a:rPr lang="en-US" sz="2400" dirty="0" err="1" smtClean="0"/>
              <a:t>precaut</a:t>
            </a:r>
            <a:endParaRPr lang="ro-RO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dirty="0" err="1" smtClean="0"/>
              <a:t>Cea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mare </a:t>
            </a:r>
            <a:r>
              <a:rPr lang="en-US" sz="2400" dirty="0" err="1" smtClean="0"/>
              <a:t>suprafa</a:t>
            </a:r>
            <a:r>
              <a:rPr lang="ro-RO" sz="2400" dirty="0" smtClean="0"/>
              <a:t>ţă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ntr</a:t>
            </a:r>
            <a:r>
              <a:rPr lang="en-US" sz="2400" dirty="0" smtClean="0"/>
              <a:t>-un FPGA SRAM-based </a:t>
            </a:r>
            <a:r>
              <a:rPr lang="en-US" sz="2400" dirty="0" err="1" smtClean="0"/>
              <a:t>ocupat</a:t>
            </a:r>
            <a:r>
              <a:rPr lang="ro-RO" sz="2400" dirty="0" smtClean="0"/>
              <a:t>ă</a:t>
            </a:r>
            <a:r>
              <a:rPr lang="en-US" sz="2400" dirty="0" smtClean="0"/>
              <a:t> de </a:t>
            </a:r>
            <a:r>
              <a:rPr lang="en-US" sz="2400" dirty="0" err="1" smtClean="0"/>
              <a:t>elemente</a:t>
            </a:r>
            <a:r>
              <a:rPr lang="en-US" sz="2400" dirty="0" smtClean="0"/>
              <a:t> de </a:t>
            </a:r>
            <a:r>
              <a:rPr lang="en-US" sz="2400" dirty="0" err="1" smtClean="0"/>
              <a:t>rutare</a:t>
            </a:r>
            <a:r>
              <a:rPr lang="en-US" sz="2400" dirty="0" smtClean="0"/>
              <a:t> a </a:t>
            </a:r>
            <a:r>
              <a:rPr lang="en-US" sz="2400" dirty="0" err="1" smtClean="0"/>
              <a:t>semnalelor</a:t>
            </a:r>
            <a:r>
              <a:rPr lang="en-US" sz="2400" dirty="0" smtClean="0"/>
              <a:t> (routing switches)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Interconexiuni cu PT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472" y="3786190"/>
            <a:ext cx="8358246" cy="250033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ro-RO" sz="24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parametri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en-US" sz="2400" dirty="0" smtClean="0"/>
              <a:t>: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ro-RO" sz="2400" dirty="0" smtClean="0"/>
              <a:t> proporţionale cu</a:t>
            </a:r>
            <a:r>
              <a:rPr lang="en-US" sz="2400" dirty="0" smtClean="0"/>
              <a:t> </a:t>
            </a:r>
            <a:r>
              <a:rPr lang="en-US" sz="2400" b="1" dirty="0" smtClean="0"/>
              <a:t>l</a:t>
            </a:r>
            <a:r>
              <a:rPr lang="ro-RO" sz="2400" b="1" dirty="0" smtClean="0"/>
              <a:t>ăţ</a:t>
            </a:r>
            <a:r>
              <a:rPr lang="en-US" sz="2400" b="1" dirty="0" err="1" smtClean="0"/>
              <a:t>imea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tranzistorului</a:t>
            </a:r>
            <a:r>
              <a:rPr lang="en-US" sz="2400" b="1" dirty="0" smtClean="0"/>
              <a:t> </a:t>
            </a:r>
            <a:endParaRPr lang="ro-RO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ro-RO" sz="2400" dirty="0" smtClean="0"/>
              <a:t> proporţionale cu</a:t>
            </a:r>
            <a:r>
              <a:rPr lang="en-US" sz="2400" dirty="0" smtClean="0"/>
              <a:t> </a:t>
            </a:r>
            <a:r>
              <a:rPr lang="en-US" sz="2400" b="1" dirty="0" smtClean="0"/>
              <a:t>l</a:t>
            </a:r>
            <a:r>
              <a:rPr lang="ro-RO" sz="2400" b="1" dirty="0" smtClean="0"/>
              <a:t>ăţ</a:t>
            </a:r>
            <a:r>
              <a:rPr lang="en-US" sz="2400" b="1" dirty="0" err="1" smtClean="0"/>
              <a:t>imea</a:t>
            </a:r>
            <a:r>
              <a:rPr lang="en-US" sz="2400" b="1" dirty="0" smtClean="0"/>
              <a:t> </a:t>
            </a:r>
            <a:r>
              <a:rPr lang="ro-RO" sz="2400" b="1" dirty="0" smtClean="0"/>
              <a:t>liniei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B</a:t>
            </a:r>
            <a:r>
              <a:rPr lang="en-US" sz="2400" dirty="0" err="1" smtClean="0"/>
              <a:t>uffer</a:t>
            </a:r>
            <a:r>
              <a:rPr lang="en-US" sz="2400" dirty="0" smtClean="0"/>
              <a:t> tri-state</a:t>
            </a:r>
            <a:r>
              <a:rPr lang="ro-RO" sz="2400" dirty="0" smtClean="0"/>
              <a:t>: </a:t>
            </a:r>
            <a:r>
              <a:rPr lang="en-US" sz="2400" dirty="0" err="1" smtClean="0"/>
              <a:t>dimensiuni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mari</a:t>
            </a:r>
            <a:r>
              <a:rPr lang="en-US" sz="2400" dirty="0" smtClean="0"/>
              <a:t> </a:t>
            </a:r>
            <a:r>
              <a:rPr lang="en-US" sz="2400" dirty="0" err="1" smtClean="0"/>
              <a:t>fa</a:t>
            </a:r>
            <a:r>
              <a:rPr lang="ro-RO" sz="2400" dirty="0" smtClean="0"/>
              <a:t>ţă</a:t>
            </a:r>
            <a:r>
              <a:rPr lang="en-US" sz="2400" dirty="0" smtClean="0"/>
              <a:t> de un </a:t>
            </a:r>
            <a:r>
              <a:rPr lang="ro-RO" sz="2400" dirty="0" smtClean="0"/>
              <a:t>PT</a:t>
            </a:r>
            <a:r>
              <a:rPr lang="en-US" sz="2400" dirty="0" smtClean="0"/>
              <a:t>, </a:t>
            </a:r>
            <a:r>
              <a:rPr lang="ro-RO" sz="2400" dirty="0" smtClean="0"/>
              <a:t>î</a:t>
            </a:r>
            <a:r>
              <a:rPr lang="en-US" sz="2400" dirty="0" smtClean="0"/>
              <a:t>ns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ofer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amplificarea</a:t>
            </a:r>
            <a:r>
              <a:rPr lang="en-US" sz="2400" dirty="0" smtClean="0"/>
              <a:t> </a:t>
            </a:r>
            <a:r>
              <a:rPr lang="en-US" sz="2400" dirty="0" err="1" smtClean="0"/>
              <a:t>semnalului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o-RO" sz="2400" dirty="0" smtClean="0"/>
          </a:p>
        </p:txBody>
      </p:sp>
      <p:pic>
        <p:nvPicPr>
          <p:cNvPr id="8194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5127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3187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Reţele pentru clock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71472" y="3786190"/>
            <a:ext cx="8358246" cy="285752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</a:t>
            </a:r>
            <a:r>
              <a:rPr lang="en-US" sz="2400" dirty="0" err="1" smtClean="0"/>
              <a:t>ombin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destina</a:t>
            </a:r>
            <a:r>
              <a:rPr lang="ro-RO" sz="2400" dirty="0" smtClean="0"/>
              <a:t>ţ</a:t>
            </a:r>
            <a:r>
              <a:rPr lang="en-US" sz="2400" dirty="0" smtClean="0"/>
              <a:t>ii </a:t>
            </a:r>
            <a:r>
              <a:rPr lang="en-US" sz="2400" dirty="0" err="1" smtClean="0"/>
              <a:t>variate</a:t>
            </a:r>
            <a:r>
              <a:rPr lang="en-US" sz="2400" dirty="0" smtClean="0"/>
              <a:t> cu </a:t>
            </a: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rzieri</a:t>
            </a:r>
            <a:r>
              <a:rPr lang="en-US" sz="2400" dirty="0" smtClean="0"/>
              <a:t> 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defaz</a:t>
            </a:r>
            <a:r>
              <a:rPr lang="ro-RO" sz="2400" dirty="0" smtClean="0"/>
              <a:t>ă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 smtClean="0"/>
              <a:t>reduse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Dificultatea</a:t>
            </a:r>
            <a:r>
              <a:rPr lang="ro-RO" sz="2400" dirty="0" smtClean="0"/>
              <a:t>: </a:t>
            </a:r>
            <a:r>
              <a:rPr lang="en-US" sz="2400" dirty="0" smtClean="0"/>
              <a:t>re</a:t>
            </a:r>
            <a:r>
              <a:rPr lang="ro-RO" sz="2400" dirty="0" smtClean="0"/>
              <a:t>ţ</a:t>
            </a:r>
            <a:r>
              <a:rPr lang="en-US" sz="2400" dirty="0" err="1" smtClean="0"/>
              <a:t>ele</a:t>
            </a:r>
            <a:r>
              <a:rPr lang="ro-RO" sz="2400" dirty="0" smtClean="0"/>
              <a:t>le </a:t>
            </a:r>
            <a:r>
              <a:rPr lang="en-US" sz="2400" dirty="0" smtClean="0"/>
              <a:t>de clock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s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acopere</a:t>
            </a:r>
            <a:r>
              <a:rPr lang="en-US" sz="2400" dirty="0" smtClean="0"/>
              <a:t> tot </a:t>
            </a:r>
            <a:r>
              <a:rPr lang="en-US" sz="2400" dirty="0" err="1" smtClean="0"/>
              <a:t>circuitul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Soluţia: </a:t>
            </a:r>
            <a:r>
              <a:rPr lang="en-US" sz="2400" dirty="0" err="1" smtClean="0"/>
              <a:t>structuri</a:t>
            </a:r>
            <a:r>
              <a:rPr lang="en-US" sz="2400" dirty="0" smtClean="0"/>
              <a:t> </a:t>
            </a:r>
            <a:r>
              <a:rPr lang="en-US" sz="2400" dirty="0" err="1" smtClean="0"/>
              <a:t>arborescente</a:t>
            </a:r>
            <a:r>
              <a:rPr lang="en-US" sz="2400" dirty="0" smtClean="0"/>
              <a:t> de driver</a:t>
            </a:r>
            <a:r>
              <a:rPr lang="ro-RO" sz="2400" dirty="0" smtClean="0"/>
              <a:t>-</a:t>
            </a:r>
            <a:r>
              <a:rPr lang="en-US" sz="2400" dirty="0" smtClean="0"/>
              <a:t>e de </a:t>
            </a:r>
            <a:r>
              <a:rPr lang="en-US" sz="2400" dirty="0" err="1" smtClean="0"/>
              <a:t>dimensiuni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mari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imediata</a:t>
            </a:r>
            <a:r>
              <a:rPr lang="en-US" sz="2400" dirty="0" smtClean="0"/>
              <a:t> </a:t>
            </a:r>
            <a:r>
              <a:rPr lang="en-US" sz="2400" dirty="0" err="1" smtClean="0"/>
              <a:t>vecinatate</a:t>
            </a:r>
            <a:r>
              <a:rPr lang="en-US" sz="2400" dirty="0" smtClean="0"/>
              <a:t> a </a:t>
            </a:r>
            <a:r>
              <a:rPr lang="en-US" sz="2400" dirty="0" err="1" smtClean="0"/>
              <a:t>generatorului</a:t>
            </a:r>
            <a:r>
              <a:rPr lang="ro-RO" sz="2400" dirty="0" smtClean="0"/>
              <a:t>,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reduse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m</a:t>
            </a:r>
            <a:r>
              <a:rPr lang="ro-RO" sz="2400" dirty="0" smtClean="0"/>
              <a:t>ă</a:t>
            </a:r>
            <a:r>
              <a:rPr lang="en-US" sz="2400" dirty="0" err="1" smtClean="0"/>
              <a:t>sur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driver</a:t>
            </a:r>
            <a:r>
              <a:rPr lang="ro-RO" sz="2400" dirty="0" smtClean="0"/>
              <a:t>-</a:t>
            </a:r>
            <a:r>
              <a:rPr lang="en-US" sz="2400" dirty="0" err="1" smtClean="0"/>
              <a:t>ele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apropiate</a:t>
            </a:r>
            <a:r>
              <a:rPr lang="en-US" sz="2400" dirty="0" smtClean="0"/>
              <a:t> de </a:t>
            </a:r>
            <a:r>
              <a:rPr lang="en-US" sz="2400" dirty="0" err="1" smtClean="0"/>
              <a:t>punctul</a:t>
            </a:r>
            <a:r>
              <a:rPr lang="en-US" sz="2400" dirty="0" smtClean="0"/>
              <a:t> final de transport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ro-RO" sz="2400" dirty="0" smtClean="0"/>
          </a:p>
        </p:txBody>
      </p:sp>
      <p:pic>
        <p:nvPicPr>
          <p:cNvPr id="9218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71612"/>
            <a:ext cx="1968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Linii bidirecţionale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1928802"/>
            <a:ext cx="3857652" cy="450059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Problemă: </a:t>
            </a:r>
          </a:p>
          <a:p>
            <a:pPr marL="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jumătate dintre buffer-ele tristate rămân neutilizate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Altă problemă: </a:t>
            </a:r>
          </a:p>
          <a:p>
            <a:pPr marL="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buffer-ele domină suprafaţa FPGA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Lemieux)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786182" y="1428736"/>
            <a:ext cx="5218113" cy="5374539"/>
            <a:chOff x="1321" y="816"/>
            <a:chExt cx="3287" cy="336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1" y="816"/>
              <a:ext cx="3143" cy="33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632" y="2640"/>
              <a:ext cx="2304" cy="76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0" y="0"/>
                </a:cxn>
                <a:cxn ang="0">
                  <a:pos x="2304" y="0"/>
                </a:cxn>
                <a:cxn ang="0">
                  <a:pos x="2304" y="720"/>
                </a:cxn>
              </a:cxnLst>
              <a:rect l="0" t="0" r="r" b="b"/>
              <a:pathLst>
                <a:path w="2304" h="768">
                  <a:moveTo>
                    <a:pt x="0" y="768"/>
                  </a:moveTo>
                  <a:lnTo>
                    <a:pt x="0" y="0"/>
                  </a:lnTo>
                  <a:lnTo>
                    <a:pt x="2304" y="0"/>
                  </a:lnTo>
                  <a:lnTo>
                    <a:pt x="2304" y="720"/>
                  </a:lnTo>
                </a:path>
              </a:pathLst>
            </a:custGeom>
            <a:noFill/>
            <a:ln w="76200" cmpd="sng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736" y="2496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6"/>
                </a:cxn>
                <a:cxn ang="0">
                  <a:pos x="336" y="142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504" y="1320"/>
              <a:ext cx="2784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0"/>
                </a:cxn>
                <a:cxn ang="0">
                  <a:pos x="960" y="336"/>
                </a:cxn>
                <a:cxn ang="0">
                  <a:pos x="1776" y="336"/>
                </a:cxn>
                <a:cxn ang="0">
                  <a:pos x="1776" y="0"/>
                </a:cxn>
                <a:cxn ang="0">
                  <a:pos x="2784" y="0"/>
                </a:cxn>
              </a:cxnLst>
              <a:rect l="0" t="0" r="r" b="b"/>
              <a:pathLst>
                <a:path w="2784" h="336">
                  <a:moveTo>
                    <a:pt x="0" y="0"/>
                  </a:moveTo>
                  <a:lnTo>
                    <a:pt x="960" y="0"/>
                  </a:lnTo>
                  <a:lnTo>
                    <a:pt x="960" y="336"/>
                  </a:lnTo>
                  <a:lnTo>
                    <a:pt x="1776" y="336"/>
                  </a:lnTo>
                  <a:lnTo>
                    <a:pt x="1776" y="0"/>
                  </a:lnTo>
                  <a:lnTo>
                    <a:pt x="2784" y="0"/>
                  </a:lnTo>
                </a:path>
              </a:pathLst>
            </a:custGeom>
            <a:noFill/>
            <a:ln w="76200" cmpd="sng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708" y="1175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6"/>
                </a:cxn>
                <a:cxn ang="0">
                  <a:pos x="336" y="142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 flipH="1">
              <a:off x="2728" y="1507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6"/>
                </a:cxn>
                <a:cxn ang="0">
                  <a:pos x="336" y="142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 flipH="1">
              <a:off x="2756" y="2828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6"/>
                </a:cxn>
                <a:cxn ang="0">
                  <a:pos x="336" y="142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flipH="1">
              <a:off x="4272" y="1172"/>
              <a:ext cx="33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6"/>
                </a:cxn>
                <a:cxn ang="0">
                  <a:pos x="336" y="142"/>
                </a:cxn>
                <a:cxn ang="0">
                  <a:pos x="0" y="0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0" y="336"/>
                  </a:lnTo>
                  <a:lnTo>
                    <a:pt x="336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Linii bidirecţionale şi direcţionale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5786454"/>
            <a:ext cx="8643998" cy="85725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Liniile direcţionale (stânga) implică jumătate dintre interconexiunile necesare pentru linii bidirecţionale!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85860"/>
            <a:ext cx="4025900" cy="4525963"/>
          </a:xfrm>
          <a:noFill/>
          <a:ln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00174"/>
            <a:ext cx="4038600" cy="4318000"/>
          </a:xfrm>
          <a:prstGeom prst="rect">
            <a:avLst/>
          </a:prstGeom>
          <a:noFill/>
          <a:ln/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5800" y="2052646"/>
            <a:ext cx="914400" cy="2590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800600" y="2043122"/>
            <a:ext cx="914400" cy="2743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Rutarea liniilor bidirecţionale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5786454"/>
            <a:ext cx="8643998" cy="85725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Liniile bidirecţionale implică resurse considerabile pentru rutare (switch box)!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47828"/>
            <a:ext cx="8229600" cy="4167188"/>
          </a:xfrm>
          <a:noFill/>
          <a:ln/>
        </p:spPr>
      </p:pic>
      <p:sp>
        <p:nvSpPr>
          <p:cNvPr id="11" name="Freeform 4"/>
          <p:cNvSpPr>
            <a:spLocks/>
          </p:cNvSpPr>
          <p:nvPr/>
        </p:nvSpPr>
        <p:spPr bwMode="auto">
          <a:xfrm>
            <a:off x="6048375" y="3473466"/>
            <a:ext cx="2501900" cy="3937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10" y="48"/>
              </a:cxn>
              <a:cxn ang="0">
                <a:pos x="108" y="184"/>
              </a:cxn>
              <a:cxn ang="0">
                <a:pos x="110" y="224"/>
              </a:cxn>
              <a:cxn ang="0">
                <a:pos x="176" y="246"/>
              </a:cxn>
              <a:cxn ang="0">
                <a:pos x="242" y="240"/>
              </a:cxn>
              <a:cxn ang="0">
                <a:pos x="368" y="248"/>
              </a:cxn>
              <a:cxn ang="0">
                <a:pos x="542" y="246"/>
              </a:cxn>
              <a:cxn ang="0">
                <a:pos x="604" y="162"/>
              </a:cxn>
              <a:cxn ang="0">
                <a:pos x="628" y="118"/>
              </a:cxn>
              <a:cxn ang="0">
                <a:pos x="666" y="100"/>
              </a:cxn>
              <a:cxn ang="0">
                <a:pos x="922" y="112"/>
              </a:cxn>
              <a:cxn ang="0">
                <a:pos x="1138" y="102"/>
              </a:cxn>
              <a:cxn ang="0">
                <a:pos x="1232" y="100"/>
              </a:cxn>
              <a:cxn ang="0">
                <a:pos x="1258" y="78"/>
              </a:cxn>
              <a:cxn ang="0">
                <a:pos x="1280" y="48"/>
              </a:cxn>
              <a:cxn ang="0">
                <a:pos x="1368" y="36"/>
              </a:cxn>
              <a:cxn ang="0">
                <a:pos x="1488" y="24"/>
              </a:cxn>
              <a:cxn ang="0">
                <a:pos x="1524" y="16"/>
              </a:cxn>
              <a:cxn ang="0">
                <a:pos x="1576" y="10"/>
              </a:cxn>
            </a:cxnLst>
            <a:rect l="0" t="0" r="r" b="b"/>
            <a:pathLst>
              <a:path w="1576" h="248">
                <a:moveTo>
                  <a:pt x="0" y="24"/>
                </a:moveTo>
                <a:cubicBezTo>
                  <a:pt x="42" y="29"/>
                  <a:pt x="98" y="0"/>
                  <a:pt x="110" y="48"/>
                </a:cubicBezTo>
                <a:cubicBezTo>
                  <a:pt x="114" y="93"/>
                  <a:pt x="113" y="139"/>
                  <a:pt x="108" y="184"/>
                </a:cubicBezTo>
                <a:cubicBezTo>
                  <a:pt x="109" y="197"/>
                  <a:pt x="109" y="211"/>
                  <a:pt x="110" y="224"/>
                </a:cubicBezTo>
                <a:cubicBezTo>
                  <a:pt x="112" y="248"/>
                  <a:pt x="164" y="245"/>
                  <a:pt x="176" y="246"/>
                </a:cubicBezTo>
                <a:cubicBezTo>
                  <a:pt x="198" y="245"/>
                  <a:pt x="220" y="243"/>
                  <a:pt x="242" y="240"/>
                </a:cubicBezTo>
                <a:cubicBezTo>
                  <a:pt x="284" y="242"/>
                  <a:pt x="326" y="242"/>
                  <a:pt x="368" y="248"/>
                </a:cubicBezTo>
                <a:cubicBezTo>
                  <a:pt x="426" y="247"/>
                  <a:pt x="484" y="247"/>
                  <a:pt x="542" y="246"/>
                </a:cubicBezTo>
                <a:cubicBezTo>
                  <a:pt x="582" y="245"/>
                  <a:pt x="596" y="192"/>
                  <a:pt x="604" y="162"/>
                </a:cubicBezTo>
                <a:cubicBezTo>
                  <a:pt x="608" y="148"/>
                  <a:pt x="613" y="123"/>
                  <a:pt x="628" y="118"/>
                </a:cubicBezTo>
                <a:cubicBezTo>
                  <a:pt x="639" y="107"/>
                  <a:pt x="650" y="102"/>
                  <a:pt x="666" y="100"/>
                </a:cubicBezTo>
                <a:cubicBezTo>
                  <a:pt x="751" y="106"/>
                  <a:pt x="836" y="110"/>
                  <a:pt x="922" y="112"/>
                </a:cubicBezTo>
                <a:cubicBezTo>
                  <a:pt x="996" y="111"/>
                  <a:pt x="1065" y="106"/>
                  <a:pt x="1138" y="102"/>
                </a:cubicBezTo>
                <a:cubicBezTo>
                  <a:pt x="1162" y="103"/>
                  <a:pt x="1206" y="109"/>
                  <a:pt x="1232" y="100"/>
                </a:cubicBezTo>
                <a:cubicBezTo>
                  <a:pt x="1240" y="92"/>
                  <a:pt x="1251" y="86"/>
                  <a:pt x="1258" y="78"/>
                </a:cubicBezTo>
                <a:cubicBezTo>
                  <a:pt x="1266" y="69"/>
                  <a:pt x="1271" y="55"/>
                  <a:pt x="1280" y="48"/>
                </a:cubicBezTo>
                <a:cubicBezTo>
                  <a:pt x="1296" y="35"/>
                  <a:pt x="1348" y="39"/>
                  <a:pt x="1368" y="36"/>
                </a:cubicBezTo>
                <a:cubicBezTo>
                  <a:pt x="1412" y="39"/>
                  <a:pt x="1447" y="32"/>
                  <a:pt x="1488" y="24"/>
                </a:cubicBezTo>
                <a:cubicBezTo>
                  <a:pt x="1502" y="17"/>
                  <a:pt x="1506" y="18"/>
                  <a:pt x="1524" y="16"/>
                </a:cubicBezTo>
                <a:cubicBezTo>
                  <a:pt x="1542" y="10"/>
                  <a:pt x="1557" y="10"/>
                  <a:pt x="1576" y="10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6026150" y="3502041"/>
            <a:ext cx="1400175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2"/>
              </a:cxn>
              <a:cxn ang="0">
                <a:pos x="106" y="4"/>
              </a:cxn>
              <a:cxn ang="0">
                <a:pos x="114" y="30"/>
              </a:cxn>
              <a:cxn ang="0">
                <a:pos x="122" y="72"/>
              </a:cxn>
              <a:cxn ang="0">
                <a:pos x="114" y="164"/>
              </a:cxn>
              <a:cxn ang="0">
                <a:pos x="130" y="228"/>
              </a:cxn>
              <a:cxn ang="0">
                <a:pos x="154" y="240"/>
              </a:cxn>
              <a:cxn ang="0">
                <a:pos x="458" y="232"/>
              </a:cxn>
              <a:cxn ang="0">
                <a:pos x="554" y="220"/>
              </a:cxn>
              <a:cxn ang="0">
                <a:pos x="578" y="196"/>
              </a:cxn>
              <a:cxn ang="0">
                <a:pos x="596" y="162"/>
              </a:cxn>
              <a:cxn ang="0">
                <a:pos x="688" y="80"/>
              </a:cxn>
              <a:cxn ang="0">
                <a:pos x="864" y="94"/>
              </a:cxn>
              <a:cxn ang="0">
                <a:pos x="876" y="130"/>
              </a:cxn>
              <a:cxn ang="0">
                <a:pos x="882" y="174"/>
              </a:cxn>
              <a:cxn ang="0">
                <a:pos x="866" y="248"/>
              </a:cxn>
              <a:cxn ang="0">
                <a:pos x="868" y="356"/>
              </a:cxn>
              <a:cxn ang="0">
                <a:pos x="874" y="394"/>
              </a:cxn>
              <a:cxn ang="0">
                <a:pos x="876" y="754"/>
              </a:cxn>
              <a:cxn ang="0">
                <a:pos x="878" y="864"/>
              </a:cxn>
            </a:cxnLst>
            <a:rect l="0" t="0" r="r" b="b"/>
            <a:pathLst>
              <a:path w="882" h="864">
                <a:moveTo>
                  <a:pt x="0" y="0"/>
                </a:moveTo>
                <a:cubicBezTo>
                  <a:pt x="30" y="1"/>
                  <a:pt x="60" y="1"/>
                  <a:pt x="90" y="2"/>
                </a:cubicBezTo>
                <a:cubicBezTo>
                  <a:pt x="95" y="2"/>
                  <a:pt x="102" y="1"/>
                  <a:pt x="106" y="4"/>
                </a:cubicBezTo>
                <a:cubicBezTo>
                  <a:pt x="109" y="6"/>
                  <a:pt x="113" y="25"/>
                  <a:pt x="114" y="30"/>
                </a:cubicBezTo>
                <a:cubicBezTo>
                  <a:pt x="116" y="44"/>
                  <a:pt x="118" y="59"/>
                  <a:pt x="122" y="72"/>
                </a:cubicBezTo>
                <a:cubicBezTo>
                  <a:pt x="121" y="106"/>
                  <a:pt x="119" y="132"/>
                  <a:pt x="114" y="164"/>
                </a:cubicBezTo>
                <a:cubicBezTo>
                  <a:pt x="115" y="181"/>
                  <a:pt x="112" y="216"/>
                  <a:pt x="130" y="228"/>
                </a:cubicBezTo>
                <a:cubicBezTo>
                  <a:pt x="136" y="237"/>
                  <a:pt x="144" y="237"/>
                  <a:pt x="154" y="240"/>
                </a:cubicBezTo>
                <a:cubicBezTo>
                  <a:pt x="257" y="239"/>
                  <a:pt x="355" y="234"/>
                  <a:pt x="458" y="232"/>
                </a:cubicBezTo>
                <a:cubicBezTo>
                  <a:pt x="490" y="229"/>
                  <a:pt x="522" y="224"/>
                  <a:pt x="554" y="220"/>
                </a:cubicBezTo>
                <a:cubicBezTo>
                  <a:pt x="570" y="215"/>
                  <a:pt x="568" y="209"/>
                  <a:pt x="578" y="196"/>
                </a:cubicBezTo>
                <a:cubicBezTo>
                  <a:pt x="581" y="184"/>
                  <a:pt x="589" y="172"/>
                  <a:pt x="596" y="162"/>
                </a:cubicBezTo>
                <a:cubicBezTo>
                  <a:pt x="605" y="116"/>
                  <a:pt x="643" y="88"/>
                  <a:pt x="688" y="80"/>
                </a:cubicBezTo>
                <a:cubicBezTo>
                  <a:pt x="749" y="82"/>
                  <a:pt x="803" y="92"/>
                  <a:pt x="864" y="94"/>
                </a:cubicBezTo>
                <a:cubicBezTo>
                  <a:pt x="871" y="105"/>
                  <a:pt x="872" y="118"/>
                  <a:pt x="876" y="130"/>
                </a:cubicBezTo>
                <a:cubicBezTo>
                  <a:pt x="878" y="145"/>
                  <a:pt x="880" y="159"/>
                  <a:pt x="882" y="174"/>
                </a:cubicBezTo>
                <a:cubicBezTo>
                  <a:pt x="880" y="199"/>
                  <a:pt x="874" y="224"/>
                  <a:pt x="866" y="248"/>
                </a:cubicBezTo>
                <a:cubicBezTo>
                  <a:pt x="861" y="283"/>
                  <a:pt x="857" y="322"/>
                  <a:pt x="868" y="356"/>
                </a:cubicBezTo>
                <a:cubicBezTo>
                  <a:pt x="870" y="369"/>
                  <a:pt x="872" y="381"/>
                  <a:pt x="874" y="394"/>
                </a:cubicBezTo>
                <a:cubicBezTo>
                  <a:pt x="871" y="513"/>
                  <a:pt x="857" y="638"/>
                  <a:pt x="876" y="754"/>
                </a:cubicBezTo>
                <a:cubicBezTo>
                  <a:pt x="878" y="857"/>
                  <a:pt x="878" y="821"/>
                  <a:pt x="878" y="86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045200" y="2241566"/>
            <a:ext cx="1370013" cy="164465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72" y="802"/>
              </a:cxn>
              <a:cxn ang="0">
                <a:pos x="78" y="816"/>
              </a:cxn>
              <a:cxn ang="0">
                <a:pos x="96" y="850"/>
              </a:cxn>
              <a:cxn ang="0">
                <a:pos x="116" y="914"/>
              </a:cxn>
              <a:cxn ang="0">
                <a:pos x="124" y="976"/>
              </a:cxn>
              <a:cxn ang="0">
                <a:pos x="158" y="1036"/>
              </a:cxn>
              <a:cxn ang="0">
                <a:pos x="454" y="1032"/>
              </a:cxn>
              <a:cxn ang="0">
                <a:pos x="514" y="1026"/>
              </a:cxn>
              <a:cxn ang="0">
                <a:pos x="540" y="1016"/>
              </a:cxn>
              <a:cxn ang="0">
                <a:pos x="580" y="972"/>
              </a:cxn>
              <a:cxn ang="0">
                <a:pos x="606" y="918"/>
              </a:cxn>
              <a:cxn ang="0">
                <a:pos x="660" y="886"/>
              </a:cxn>
              <a:cxn ang="0">
                <a:pos x="704" y="880"/>
              </a:cxn>
              <a:cxn ang="0">
                <a:pos x="842" y="882"/>
              </a:cxn>
              <a:cxn ang="0">
                <a:pos x="854" y="862"/>
              </a:cxn>
              <a:cxn ang="0">
                <a:pos x="858" y="850"/>
              </a:cxn>
              <a:cxn ang="0">
                <a:pos x="858" y="762"/>
              </a:cxn>
              <a:cxn ang="0">
                <a:pos x="854" y="746"/>
              </a:cxn>
              <a:cxn ang="0">
                <a:pos x="844" y="674"/>
              </a:cxn>
              <a:cxn ang="0">
                <a:pos x="850" y="182"/>
              </a:cxn>
              <a:cxn ang="0">
                <a:pos x="854" y="0"/>
              </a:cxn>
            </a:cxnLst>
            <a:rect l="0" t="0" r="r" b="b"/>
            <a:pathLst>
              <a:path w="863" h="1036">
                <a:moveTo>
                  <a:pt x="0" y="800"/>
                </a:moveTo>
                <a:cubicBezTo>
                  <a:pt x="24" y="801"/>
                  <a:pt x="48" y="799"/>
                  <a:pt x="72" y="802"/>
                </a:cubicBezTo>
                <a:cubicBezTo>
                  <a:pt x="76" y="802"/>
                  <a:pt x="78" y="815"/>
                  <a:pt x="78" y="816"/>
                </a:cubicBezTo>
                <a:cubicBezTo>
                  <a:pt x="81" y="828"/>
                  <a:pt x="89" y="840"/>
                  <a:pt x="96" y="850"/>
                </a:cubicBezTo>
                <a:cubicBezTo>
                  <a:pt x="103" y="871"/>
                  <a:pt x="109" y="893"/>
                  <a:pt x="116" y="914"/>
                </a:cubicBezTo>
                <a:cubicBezTo>
                  <a:pt x="117" y="934"/>
                  <a:pt x="119" y="956"/>
                  <a:pt x="124" y="976"/>
                </a:cubicBezTo>
                <a:cubicBezTo>
                  <a:pt x="126" y="1005"/>
                  <a:pt x="127" y="1028"/>
                  <a:pt x="158" y="1036"/>
                </a:cubicBezTo>
                <a:cubicBezTo>
                  <a:pt x="257" y="1035"/>
                  <a:pt x="355" y="1036"/>
                  <a:pt x="454" y="1032"/>
                </a:cubicBezTo>
                <a:cubicBezTo>
                  <a:pt x="474" y="1027"/>
                  <a:pt x="494" y="1029"/>
                  <a:pt x="514" y="1026"/>
                </a:cubicBezTo>
                <a:cubicBezTo>
                  <a:pt x="523" y="1023"/>
                  <a:pt x="531" y="1018"/>
                  <a:pt x="540" y="1016"/>
                </a:cubicBezTo>
                <a:cubicBezTo>
                  <a:pt x="558" y="1004"/>
                  <a:pt x="568" y="990"/>
                  <a:pt x="580" y="972"/>
                </a:cubicBezTo>
                <a:cubicBezTo>
                  <a:pt x="585" y="951"/>
                  <a:pt x="594" y="935"/>
                  <a:pt x="606" y="918"/>
                </a:cubicBezTo>
                <a:cubicBezTo>
                  <a:pt x="613" y="889"/>
                  <a:pt x="632" y="888"/>
                  <a:pt x="660" y="886"/>
                </a:cubicBezTo>
                <a:cubicBezTo>
                  <a:pt x="675" y="883"/>
                  <a:pt x="689" y="881"/>
                  <a:pt x="704" y="880"/>
                </a:cubicBezTo>
                <a:cubicBezTo>
                  <a:pt x="754" y="881"/>
                  <a:pt x="795" y="885"/>
                  <a:pt x="842" y="882"/>
                </a:cubicBezTo>
                <a:cubicBezTo>
                  <a:pt x="849" y="875"/>
                  <a:pt x="851" y="871"/>
                  <a:pt x="854" y="862"/>
                </a:cubicBezTo>
                <a:cubicBezTo>
                  <a:pt x="855" y="858"/>
                  <a:pt x="858" y="850"/>
                  <a:pt x="858" y="850"/>
                </a:cubicBezTo>
                <a:cubicBezTo>
                  <a:pt x="863" y="814"/>
                  <a:pt x="862" y="826"/>
                  <a:pt x="858" y="762"/>
                </a:cubicBezTo>
                <a:cubicBezTo>
                  <a:pt x="858" y="757"/>
                  <a:pt x="854" y="746"/>
                  <a:pt x="854" y="746"/>
                </a:cubicBezTo>
                <a:cubicBezTo>
                  <a:pt x="851" y="722"/>
                  <a:pt x="849" y="698"/>
                  <a:pt x="844" y="674"/>
                </a:cubicBezTo>
                <a:cubicBezTo>
                  <a:pt x="834" y="510"/>
                  <a:pt x="830" y="345"/>
                  <a:pt x="850" y="182"/>
                </a:cubicBezTo>
                <a:cubicBezTo>
                  <a:pt x="851" y="122"/>
                  <a:pt x="854" y="60"/>
                  <a:pt x="854" y="0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500174"/>
            <a:ext cx="5857916" cy="5000660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r>
              <a:rPr lang="ro-RO" sz="2100" b="1" dirty="0" smtClean="0"/>
              <a:t>ARHITECTURI RECONFIGURABILE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antifuse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EEPROM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FLASH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ro-RO" sz="2100" b="1" dirty="0" smtClean="0"/>
              <a:t>DESIGN-UL CIRCUITELOR</a:t>
            </a: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Elemente logice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Interconexiuni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Programare</a:t>
            </a:r>
            <a:endParaRPr lang="en-US" sz="24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8794" y="342900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Rutarea liniilor direcţionale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1928802"/>
            <a:ext cx="2428892" cy="450059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Liniile direcţionale implică doar </a:t>
            </a:r>
            <a:r>
              <a:rPr lang="ro-RO" sz="2400" b="1" dirty="0" smtClean="0"/>
              <a:t>jumătate</a:t>
            </a:r>
            <a:r>
              <a:rPr lang="ro-RO" sz="2400" dirty="0" smtClean="0"/>
              <a:t> din switch box-urile necesare rutării liniilor bidirecţionale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1491637"/>
            <a:ext cx="6577010" cy="5104410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Linii lungi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928802"/>
            <a:ext cx="3143272" cy="392909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Liniile lungi se obţin prin interconectarea mai multor segmente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MUX adaugă la întârzierea semnalului!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785926"/>
            <a:ext cx="4487863" cy="4525963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Linii lungi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2285992"/>
            <a:ext cx="3143272" cy="35719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Liniile lungi sunt sensibile la perturbaţii externe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 utilizează răsucirea liniilor (wire twisting)!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lang="ro-RO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</a:t>
            </a:r>
            <a:r>
              <a:rPr kumimoji="0" lang="ro-RO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4" y="1714488"/>
            <a:ext cx="4811715" cy="4811715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500174"/>
            <a:ext cx="8643998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FPGA-</a:t>
            </a:r>
            <a:r>
              <a:rPr lang="en-US" sz="2400" dirty="0" err="1" smtClean="0"/>
              <a:t>urile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configurate</a:t>
            </a:r>
            <a:r>
              <a:rPr lang="en-US" sz="2400" dirty="0" smtClean="0"/>
              <a:t> </a:t>
            </a:r>
            <a:r>
              <a:rPr lang="en-US" sz="2400" dirty="0" err="1" smtClean="0"/>
              <a:t>schimb</a:t>
            </a:r>
            <a:r>
              <a:rPr lang="ro-RO" sz="2400" dirty="0" smtClean="0"/>
              <a:t>â</a:t>
            </a:r>
            <a:r>
              <a:rPr lang="en-US" sz="2400" dirty="0" err="1" smtClean="0"/>
              <a:t>nd</a:t>
            </a:r>
            <a:r>
              <a:rPr lang="en-US" sz="2400" dirty="0" smtClean="0"/>
              <a:t> </a:t>
            </a:r>
            <a:r>
              <a:rPr lang="en-US" sz="2400" dirty="0" err="1" smtClean="0"/>
              <a:t>continutul</a:t>
            </a:r>
            <a:r>
              <a:rPr lang="en-US" sz="2400" dirty="0" smtClean="0"/>
              <a:t> </a:t>
            </a:r>
            <a:r>
              <a:rPr lang="en-US" sz="2400" dirty="0" err="1" smtClean="0"/>
              <a:t>memoriei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dedica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procesului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, </a:t>
            </a:r>
            <a:r>
              <a:rPr lang="en-US" sz="2400" dirty="0" err="1" smtClean="0"/>
              <a:t>altii</a:t>
            </a:r>
            <a:r>
              <a:rPr lang="en-US" sz="2400" dirty="0" smtClean="0"/>
              <a:t> pot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ro-RO" sz="2400" dirty="0" smtClean="0"/>
              <a:t>ţ</a:t>
            </a:r>
            <a:r>
              <a:rPr lang="en-US" sz="2400" dirty="0" err="1" smtClean="0"/>
              <a:t>ial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, dup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ro-RO" sz="2400" dirty="0" smtClean="0"/>
              <a:t>co</a:t>
            </a:r>
            <a:r>
              <a:rPr lang="en-US" sz="2400" dirty="0" err="1" smtClean="0"/>
              <a:t>nfigurare</a:t>
            </a:r>
            <a:r>
              <a:rPr lang="en-US" sz="2400" dirty="0" smtClean="0"/>
              <a:t> </a:t>
            </a:r>
            <a:r>
              <a:rPr lang="en-US" sz="2400" dirty="0" err="1" smtClean="0"/>
              <a:t>porturi</a:t>
            </a:r>
            <a:r>
              <a:rPr lang="en-US" sz="2400" dirty="0" smtClean="0"/>
              <a:t> I/O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Configurare r</a:t>
            </a:r>
            <a:r>
              <a:rPr lang="en-US" sz="2400" dirty="0" err="1" smtClean="0"/>
              <a:t>elativ</a:t>
            </a:r>
            <a:r>
              <a:rPr lang="en-US" sz="2400" dirty="0" smtClean="0"/>
              <a:t> </a:t>
            </a:r>
            <a:r>
              <a:rPr lang="en-US" sz="2400" dirty="0" err="1" smtClean="0"/>
              <a:t>rar</a:t>
            </a:r>
            <a:r>
              <a:rPr lang="ro-RO" sz="2400" dirty="0" smtClean="0"/>
              <a:t>ă</a:t>
            </a:r>
            <a:r>
              <a:rPr lang="en-US" sz="2400" dirty="0" smtClean="0"/>
              <a:t>,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 serial</a:t>
            </a:r>
            <a:r>
              <a:rPr lang="ro-RO" sz="2400" dirty="0" smtClean="0"/>
              <a:t>ă</a:t>
            </a:r>
            <a:r>
              <a:rPr lang="en-US" sz="2400" dirty="0" smtClean="0"/>
              <a:t>. </a:t>
            </a:r>
            <a:r>
              <a:rPr lang="ro-RO" sz="2400" dirty="0" smtClean="0"/>
              <a:t>A</a:t>
            </a:r>
            <a:r>
              <a:rPr lang="en-US" sz="2400" dirty="0" err="1" smtClean="0"/>
              <a:t>ccelerarea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</a:t>
            </a:r>
            <a:r>
              <a:rPr lang="ro-RO" sz="2400" dirty="0" smtClean="0"/>
              <a:t>ă</a:t>
            </a:r>
            <a:r>
              <a:rPr lang="en-US" sz="2400" dirty="0" err="1" smtClean="0"/>
              <a:t>rii</a:t>
            </a:r>
            <a:r>
              <a:rPr lang="en-US" sz="2400" dirty="0" smtClean="0"/>
              <a:t> </a:t>
            </a:r>
            <a:r>
              <a:rPr lang="ro-RO" sz="2400" dirty="0" smtClean="0"/>
              <a:t>posibilă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paralelizarea</a:t>
            </a:r>
            <a:r>
              <a:rPr lang="en-US" sz="2400" dirty="0" smtClean="0"/>
              <a:t> bi</a:t>
            </a:r>
            <a:r>
              <a:rPr lang="ro-RO" sz="2400" dirty="0" smtClean="0"/>
              <a:t>ţ</a:t>
            </a:r>
            <a:r>
              <a:rPr lang="en-US" sz="2400" dirty="0" err="1" smtClean="0"/>
              <a:t>ilor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Pentru prototipaj FPGA </a:t>
            </a:r>
            <a:r>
              <a:rPr lang="en-US" sz="2400" dirty="0" err="1" smtClean="0"/>
              <a:t>conectat</a:t>
            </a:r>
            <a:r>
              <a:rPr lang="en-US" sz="2400" dirty="0" smtClean="0"/>
              <a:t> </a:t>
            </a:r>
            <a:r>
              <a:rPr lang="ro-RO" sz="2400" dirty="0" smtClean="0"/>
              <a:t>prin </a:t>
            </a:r>
            <a:r>
              <a:rPr lang="en-US" sz="2400" dirty="0" err="1" smtClean="0"/>
              <a:t>cablu</a:t>
            </a:r>
            <a:r>
              <a:rPr lang="en-US" sz="2400" dirty="0" smtClean="0"/>
              <a:t> la PC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Pentru design </a:t>
            </a:r>
            <a:r>
              <a:rPr lang="en-US" sz="2400" dirty="0" err="1" smtClean="0"/>
              <a:t>industrializa</a:t>
            </a:r>
            <a:r>
              <a:rPr lang="ro-RO" sz="2400" dirty="0" smtClean="0"/>
              <a:t>t </a:t>
            </a:r>
            <a:r>
              <a:rPr lang="en-US" sz="2400" dirty="0" err="1" smtClean="0"/>
              <a:t>programare</a:t>
            </a:r>
            <a:r>
              <a:rPr lang="en-US" sz="2400" dirty="0" smtClean="0"/>
              <a:t> </a:t>
            </a:r>
            <a:r>
              <a:rPr lang="ro-RO" sz="2400" dirty="0" smtClean="0"/>
              <a:t>cu</a:t>
            </a:r>
            <a:r>
              <a:rPr lang="en-US" sz="2400" dirty="0" smtClean="0"/>
              <a:t> PROM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La </a:t>
            </a:r>
            <a:r>
              <a:rPr lang="en-US" sz="2400" dirty="0" err="1" smtClean="0"/>
              <a:t>alimentare</a:t>
            </a:r>
            <a:r>
              <a:rPr lang="en-US" sz="2400" dirty="0" smtClean="0"/>
              <a:t> FPGA-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en-US" sz="2400" dirty="0" err="1" smtClean="0"/>
              <a:t>ruleaz</a:t>
            </a:r>
            <a:r>
              <a:rPr lang="ro-RO" sz="2400" dirty="0" smtClean="0"/>
              <a:t>ă</a:t>
            </a:r>
            <a:r>
              <a:rPr lang="en-US" sz="2400" dirty="0" smtClean="0"/>
              <a:t> un protocol </a:t>
            </a:r>
            <a:r>
              <a:rPr lang="en-US" sz="2400" dirty="0" err="1" smtClean="0"/>
              <a:t>asupra</a:t>
            </a:r>
            <a:r>
              <a:rPr lang="en-US" sz="2400" dirty="0" smtClean="0"/>
              <a:t> </a:t>
            </a:r>
            <a:r>
              <a:rPr lang="en-US" sz="2400" dirty="0" err="1" smtClean="0"/>
              <a:t>pinilor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, PROM </a:t>
            </a:r>
            <a:r>
              <a:rPr lang="en-US" sz="2400" dirty="0" err="1" smtClean="0"/>
              <a:t>av</a:t>
            </a:r>
            <a:r>
              <a:rPr lang="ro-RO" sz="2400" dirty="0" smtClean="0"/>
              <a:t>â</a:t>
            </a:r>
            <a:r>
              <a:rPr lang="en-US" sz="2400" dirty="0" err="1" smtClean="0"/>
              <a:t>nd</a:t>
            </a:r>
            <a:r>
              <a:rPr lang="en-US" sz="2400" dirty="0" smtClean="0"/>
              <a:t> </a:t>
            </a:r>
            <a:r>
              <a:rPr lang="en-US" sz="2400" dirty="0" err="1" smtClean="0"/>
              <a:t>logica</a:t>
            </a:r>
            <a:r>
              <a:rPr lang="en-US" sz="2400" dirty="0" smtClean="0"/>
              <a:t> </a:t>
            </a:r>
            <a:r>
              <a:rPr lang="en-US" sz="2400" dirty="0" err="1" smtClean="0"/>
              <a:t>necesara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raspunde</a:t>
            </a:r>
            <a:r>
              <a:rPr lang="en-US" sz="2400" dirty="0" smtClean="0"/>
              <a:t> </a:t>
            </a:r>
            <a:r>
              <a:rPr lang="en-US" sz="2400" dirty="0" err="1" smtClean="0"/>
              <a:t>acestui</a:t>
            </a:r>
            <a:r>
              <a:rPr lang="en-US" sz="2400" dirty="0" smtClean="0"/>
              <a:t> protocol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De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datele</a:t>
            </a:r>
            <a:r>
              <a:rPr lang="en-US" sz="2400" dirty="0" smtClean="0"/>
              <a:t> </a:t>
            </a:r>
            <a:r>
              <a:rPr lang="ro-RO" sz="2400" dirty="0" smtClean="0"/>
              <a:t>intră </a:t>
            </a:r>
            <a:r>
              <a:rPr lang="en-US" sz="2400" dirty="0" smtClean="0"/>
              <a:t>serial</a:t>
            </a:r>
            <a:r>
              <a:rPr lang="ro-RO" sz="2400" dirty="0" smtClean="0"/>
              <a:t> într-un registru FPGA</a:t>
            </a:r>
            <a:r>
              <a:rPr lang="en-US" sz="2400" dirty="0" smtClean="0"/>
              <a:t>, </a:t>
            </a:r>
            <a:r>
              <a:rPr lang="ro-RO" sz="2400" dirty="0" smtClean="0"/>
              <a:t>apoi se transferă </a:t>
            </a:r>
            <a:r>
              <a:rPr lang="en-US" sz="2400" dirty="0" err="1" smtClean="0"/>
              <a:t>paralel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ntr</a:t>
            </a:r>
            <a:r>
              <a:rPr lang="en-US" sz="2400" dirty="0" smtClean="0"/>
              <a:t>-un bloc al </a:t>
            </a:r>
            <a:r>
              <a:rPr lang="en-US" sz="2400" dirty="0" err="1" smtClean="0"/>
              <a:t>memoriei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</a:t>
            </a:r>
            <a:r>
              <a:rPr lang="ro-RO" sz="2400" dirty="0" smtClean="0"/>
              <a:t>are</a:t>
            </a:r>
            <a:endParaRPr lang="en-US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643998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Memoria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 </a:t>
            </a:r>
            <a:r>
              <a:rPr lang="en-US" sz="2400" dirty="0" err="1" smtClean="0"/>
              <a:t>imun</a:t>
            </a:r>
            <a:r>
              <a:rPr lang="ro-RO" sz="2400" dirty="0" smtClean="0"/>
              <a:t>ă</a:t>
            </a:r>
            <a:r>
              <a:rPr lang="en-US" sz="2400" dirty="0" smtClean="0"/>
              <a:t> la </a:t>
            </a:r>
            <a:r>
              <a:rPr lang="en-US" sz="2400" dirty="0" err="1" smtClean="0"/>
              <a:t>zgomotele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Altfel, </a:t>
            </a:r>
            <a:r>
              <a:rPr lang="en-US" sz="2400" dirty="0" err="1" smtClean="0"/>
              <a:t>perturba</a:t>
            </a:r>
            <a:r>
              <a:rPr lang="ro-RO" sz="2400" dirty="0" smtClean="0"/>
              <a:t>ţ</a:t>
            </a:r>
            <a:r>
              <a:rPr lang="en-US" sz="2400" dirty="0" smtClean="0"/>
              <a:t>ii</a:t>
            </a:r>
            <a:r>
              <a:rPr lang="ro-RO" sz="2400" dirty="0" smtClean="0"/>
              <a:t>le </a:t>
            </a:r>
            <a:r>
              <a:rPr lang="en-US" sz="2400" dirty="0" smtClean="0"/>
              <a:t>pot </a:t>
            </a:r>
            <a:r>
              <a:rPr lang="en-US" sz="2400" dirty="0" err="1" smtClean="0"/>
              <a:t>cauza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configurarea</a:t>
            </a:r>
            <a:r>
              <a:rPr lang="en-US" sz="2400" dirty="0" smtClean="0"/>
              <a:t> </a:t>
            </a:r>
            <a:r>
              <a:rPr lang="en-US" sz="2400" dirty="0" err="1" smtClean="0"/>
              <a:t>eronata</a:t>
            </a:r>
            <a:r>
              <a:rPr lang="en-US" sz="2400" dirty="0" smtClean="0"/>
              <a:t> a FPGA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</a:t>
            </a:r>
            <a:r>
              <a:rPr lang="en-US" sz="2400" dirty="0" err="1" smtClean="0"/>
              <a:t>emoriile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 </a:t>
            </a:r>
            <a:r>
              <a:rPr lang="en-US" sz="2400" dirty="0" err="1" smtClean="0"/>
              <a:t>folosite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lente</a:t>
            </a:r>
            <a:r>
              <a:rPr lang="en-US" sz="2400" dirty="0" smtClean="0"/>
              <a:t> </a:t>
            </a:r>
            <a:r>
              <a:rPr lang="en-US" sz="2400" dirty="0" err="1" smtClean="0"/>
              <a:t>decat</a:t>
            </a:r>
            <a:r>
              <a:rPr lang="en-US" sz="2400" dirty="0" smtClean="0"/>
              <a:t> </a:t>
            </a:r>
            <a:r>
              <a:rPr lang="en-US" sz="2400" dirty="0" err="1" smtClean="0"/>
              <a:t>cele</a:t>
            </a:r>
            <a:r>
              <a:rPr lang="en-US" sz="2400" dirty="0" smtClean="0"/>
              <a:t> de </a:t>
            </a:r>
            <a:r>
              <a:rPr lang="en-US" sz="2400" dirty="0" err="1" smtClean="0"/>
              <a:t>uz</a:t>
            </a:r>
            <a:r>
              <a:rPr lang="en-US" sz="2400" dirty="0" smtClean="0"/>
              <a:t> general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Există </a:t>
            </a:r>
            <a:r>
              <a:rPr lang="en-US" sz="2400" dirty="0" err="1" smtClean="0"/>
              <a:t>situa</a:t>
            </a:r>
            <a:r>
              <a:rPr lang="ro-RO" sz="2400" dirty="0" smtClean="0"/>
              <a:t>ţi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care </a:t>
            </a:r>
            <a:r>
              <a:rPr lang="en-US" sz="2400" dirty="0" err="1" smtClean="0"/>
              <a:t>configurarea</a:t>
            </a:r>
            <a:r>
              <a:rPr lang="en-US" sz="2400" dirty="0" smtClean="0"/>
              <a:t>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s</a:t>
            </a:r>
            <a:r>
              <a:rPr lang="ro-RO" sz="2400" dirty="0" smtClean="0"/>
              <a:t>ă</a:t>
            </a:r>
            <a:r>
              <a:rPr lang="en-US" sz="2400" dirty="0" smtClean="0"/>
              <a:t> se </a:t>
            </a:r>
            <a:r>
              <a:rPr lang="en-US" sz="2400" dirty="0" err="1" smtClean="0"/>
              <a:t>faca</a:t>
            </a:r>
            <a:r>
              <a:rPr lang="en-US" sz="2400" dirty="0" smtClean="0"/>
              <a:t> rapid, 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Exemplu</a:t>
            </a:r>
            <a:r>
              <a:rPr lang="en-US" sz="2400" dirty="0" smtClean="0"/>
              <a:t>: </a:t>
            </a:r>
            <a:r>
              <a:rPr lang="en-US" sz="2400" dirty="0" err="1" smtClean="0"/>
              <a:t>monitorul</a:t>
            </a:r>
            <a:r>
              <a:rPr lang="en-US" sz="2400" dirty="0" smtClean="0"/>
              <a:t> Radius de </a:t>
            </a:r>
            <a:r>
              <a:rPr lang="en-US" sz="2400" dirty="0" err="1" smtClean="0"/>
              <a:t>pe</a:t>
            </a:r>
            <a:r>
              <a:rPr lang="en-US" sz="2400" dirty="0" smtClean="0"/>
              <a:t> Apple-Macintosh</a:t>
            </a:r>
            <a:r>
              <a:rPr lang="ro-RO" sz="2400" dirty="0" smtClean="0"/>
              <a:t>, cu </a:t>
            </a:r>
            <a:r>
              <a:rPr lang="en-US" sz="2400" dirty="0" err="1" smtClean="0"/>
              <a:t>pivotar</a:t>
            </a:r>
            <a:r>
              <a:rPr lang="ro-RO" sz="2400" dirty="0" smtClean="0"/>
              <a:t>ea</a:t>
            </a:r>
            <a:r>
              <a:rPr lang="en-US" sz="2400" dirty="0" smtClean="0"/>
              <a:t> </a:t>
            </a:r>
            <a:r>
              <a:rPr lang="en-US" sz="2400" dirty="0" err="1" smtClean="0"/>
              <a:t>ecranului</a:t>
            </a:r>
            <a:r>
              <a:rPr lang="ro-RO" sz="2400" dirty="0" smtClean="0"/>
              <a:t> </a:t>
            </a:r>
            <a:r>
              <a:rPr lang="en-US" sz="2400" dirty="0" smtClean="0"/>
              <a:t>portrait/landscape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</a:t>
            </a:r>
            <a:r>
              <a:rPr lang="en-US" sz="2400" dirty="0" err="1" smtClean="0"/>
              <a:t>tilizau</a:t>
            </a:r>
            <a:r>
              <a:rPr lang="en-US" sz="2400" dirty="0" smtClean="0"/>
              <a:t> un FPGA SRAM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rotirea</a:t>
            </a:r>
            <a:r>
              <a:rPr lang="en-US" sz="2400" dirty="0" smtClean="0"/>
              <a:t> display-</a:t>
            </a:r>
            <a:r>
              <a:rPr lang="en-US" sz="2400" dirty="0" err="1" smtClean="0"/>
              <a:t>ului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Reconfigurea</a:t>
            </a:r>
            <a:r>
              <a:rPr lang="en-US" sz="2400" dirty="0" smtClean="0"/>
              <a:t> FPGA-</a:t>
            </a:r>
            <a:r>
              <a:rPr lang="en-US" sz="2400" dirty="0" err="1" smtClean="0"/>
              <a:t>ului</a:t>
            </a:r>
            <a:r>
              <a:rPr lang="en-US" sz="2400" dirty="0" smtClean="0"/>
              <a:t> </a:t>
            </a:r>
            <a:r>
              <a:rPr lang="en-US" sz="2400" dirty="0" err="1" smtClean="0"/>
              <a:t>necesitat</a:t>
            </a:r>
            <a:r>
              <a:rPr lang="ro-RO" sz="2400" dirty="0" smtClean="0"/>
              <a:t>ă</a:t>
            </a:r>
            <a:r>
              <a:rPr lang="en-US" sz="2400" dirty="0" smtClean="0"/>
              <a:t> de </a:t>
            </a:r>
            <a:r>
              <a:rPr lang="en-US" sz="2400" dirty="0" err="1" smtClean="0"/>
              <a:t>schimbarea</a:t>
            </a:r>
            <a:r>
              <a:rPr lang="en-US" sz="2400" dirty="0" smtClean="0"/>
              <a:t> </a:t>
            </a:r>
            <a:r>
              <a:rPr lang="en-US" sz="2400" dirty="0" err="1" smtClean="0"/>
              <a:t>intre</a:t>
            </a:r>
            <a:r>
              <a:rPr lang="en-US" sz="2400" dirty="0" smtClean="0"/>
              <a:t> </a:t>
            </a:r>
            <a:r>
              <a:rPr lang="en-US" sz="2400" dirty="0" err="1" smtClean="0"/>
              <a:t>moduri</a:t>
            </a:r>
            <a:r>
              <a:rPr lang="en-US" sz="2400" dirty="0" smtClean="0"/>
              <a:t> era </a:t>
            </a:r>
            <a:r>
              <a:rPr lang="en-US" sz="2400" dirty="0" err="1" smtClean="0"/>
              <a:t>activat</a:t>
            </a:r>
            <a:r>
              <a:rPr lang="ro-RO" sz="2400" dirty="0" smtClean="0"/>
              <a:t>ă</a:t>
            </a:r>
            <a:r>
              <a:rPr lang="en-US" sz="2400" dirty="0" smtClean="0"/>
              <a:t> de un </a:t>
            </a:r>
            <a:r>
              <a:rPr lang="ro-RO" sz="2400" dirty="0" smtClean="0"/>
              <a:t>î</a:t>
            </a:r>
            <a:r>
              <a:rPr lang="en-US" sz="2400" dirty="0" err="1" smtClean="0"/>
              <a:t>ntrerup</a:t>
            </a:r>
            <a:r>
              <a:rPr lang="ro-RO" sz="2400" dirty="0" smtClean="0"/>
              <a:t>ă</a:t>
            </a:r>
            <a:r>
              <a:rPr lang="en-US" sz="2400" dirty="0" smtClean="0"/>
              <a:t>tor cu </a:t>
            </a:r>
            <a:r>
              <a:rPr lang="en-US" sz="2400" dirty="0" err="1" smtClean="0"/>
              <a:t>mercur</a:t>
            </a:r>
            <a:endParaRPr lang="en-US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643998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FPGA-</a:t>
            </a:r>
            <a:r>
              <a:rPr lang="en-US" sz="2400" dirty="0" err="1" smtClean="0"/>
              <a:t>urile</a:t>
            </a:r>
            <a:r>
              <a:rPr lang="en-US" sz="2400" dirty="0" smtClean="0"/>
              <a:t> </a:t>
            </a:r>
            <a:r>
              <a:rPr lang="en-US" sz="2400" dirty="0" err="1" smtClean="0"/>
              <a:t>moderne</a:t>
            </a:r>
            <a:r>
              <a:rPr lang="en-US" sz="2400" dirty="0" smtClean="0"/>
              <a:t> </a:t>
            </a:r>
            <a:r>
              <a:rPr lang="en-US" sz="2400" dirty="0" err="1" smtClean="0"/>
              <a:t>includ</a:t>
            </a:r>
            <a:r>
              <a:rPr lang="en-US" sz="2400" dirty="0" smtClean="0"/>
              <a:t> </a:t>
            </a:r>
            <a:r>
              <a:rPr lang="en-US" sz="2400" dirty="0" err="1" smtClean="0"/>
              <a:t>lan</a:t>
            </a:r>
            <a:r>
              <a:rPr lang="ro-RO" sz="2400" dirty="0" smtClean="0"/>
              <a:t>ţ</a:t>
            </a:r>
            <a:r>
              <a:rPr lang="en-US" sz="2400" dirty="0" err="1" smtClean="0"/>
              <a:t>ul</a:t>
            </a:r>
            <a:r>
              <a:rPr lang="en-US" sz="2400" dirty="0" smtClean="0"/>
              <a:t> </a:t>
            </a:r>
            <a:r>
              <a:rPr lang="en-US" sz="2400" dirty="0" err="1" smtClean="0"/>
              <a:t>binar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reconfigurare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circuitele</a:t>
            </a:r>
            <a:r>
              <a:rPr lang="en-US" sz="2400" dirty="0" smtClean="0"/>
              <a:t> interne de </a:t>
            </a:r>
            <a:r>
              <a:rPr lang="en-US" sz="2400" dirty="0" err="1" smtClean="0"/>
              <a:t>testare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Modul</a:t>
            </a:r>
            <a:r>
              <a:rPr lang="en-US" sz="2400" dirty="0" smtClean="0"/>
              <a:t> de </a:t>
            </a:r>
            <a:r>
              <a:rPr lang="en-US" sz="2400" dirty="0" err="1" smtClean="0"/>
              <a:t>testare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asigurat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concordan</a:t>
            </a:r>
            <a:r>
              <a:rPr lang="ro-RO" sz="2400" dirty="0" smtClean="0"/>
              <a:t>ţă</a:t>
            </a:r>
            <a:r>
              <a:rPr lang="en-US" sz="2400" dirty="0" smtClean="0"/>
              <a:t> cu JTAG (Joint Test Action Group)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</a:t>
            </a:r>
            <a:r>
              <a:rPr lang="en-US" sz="2400" dirty="0" err="1" smtClean="0"/>
              <a:t>reat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testarea</a:t>
            </a:r>
            <a:r>
              <a:rPr lang="en-US" sz="2400" dirty="0" smtClean="0"/>
              <a:t> </a:t>
            </a:r>
            <a:r>
              <a:rPr lang="en-US" sz="2400" dirty="0" err="1" smtClean="0"/>
              <a:t>usoara</a:t>
            </a:r>
            <a:r>
              <a:rPr lang="ro-RO" sz="2400" dirty="0" smtClean="0"/>
              <a:t>, </a:t>
            </a:r>
            <a:r>
              <a:rPr lang="en-US" sz="2400" dirty="0" smtClean="0"/>
              <a:t>se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nume</a:t>
            </a:r>
            <a:r>
              <a:rPr lang="ro-RO" sz="2400" dirty="0" smtClean="0"/>
              <a:t>ş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“Boundary Scan” </a:t>
            </a:r>
            <a:r>
              <a:rPr lang="en-US" sz="2400" dirty="0" err="1" smtClean="0"/>
              <a:t>deoarece</a:t>
            </a:r>
            <a:r>
              <a:rPr lang="en-US" sz="2400" dirty="0" smtClean="0"/>
              <a:t>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“</a:t>
            </a:r>
            <a:r>
              <a:rPr lang="en-US" sz="2400" dirty="0" err="1" smtClean="0"/>
              <a:t>scanarea</a:t>
            </a:r>
            <a:r>
              <a:rPr lang="en-US" sz="2400" dirty="0" smtClean="0"/>
              <a:t>” la </a:t>
            </a:r>
            <a:r>
              <a:rPr lang="en-US" sz="2400" dirty="0" err="1" smtClean="0"/>
              <a:t>granita</a:t>
            </a:r>
            <a:r>
              <a:rPr lang="en-US" sz="2400" dirty="0" smtClean="0"/>
              <a:t> </a:t>
            </a:r>
            <a:r>
              <a:rPr lang="en-US" sz="2400" dirty="0" err="1" smtClean="0"/>
              <a:t>dintre</a:t>
            </a:r>
            <a:r>
              <a:rPr lang="en-US" sz="2400" dirty="0" smtClean="0"/>
              <a:t> circuit 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placa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La</a:t>
            </a:r>
            <a:r>
              <a:rPr lang="en-US" sz="2400" dirty="0" smtClean="0"/>
              <a:t> </a:t>
            </a:r>
            <a:r>
              <a:rPr lang="en-US" sz="2400" dirty="0" err="1" smtClean="0"/>
              <a:t>testare</a:t>
            </a:r>
            <a:r>
              <a:rPr lang="en-US" sz="2400" dirty="0" smtClean="0"/>
              <a:t>, </a:t>
            </a:r>
            <a:r>
              <a:rPr lang="en-US" sz="2400" dirty="0" err="1" smtClean="0"/>
              <a:t>pinii</a:t>
            </a:r>
            <a:r>
              <a:rPr lang="en-US" sz="2400" dirty="0" smtClean="0"/>
              <a:t> </a:t>
            </a:r>
            <a:r>
              <a:rPr lang="en-US" sz="2400" dirty="0" err="1" smtClean="0"/>
              <a:t>circuitului</a:t>
            </a:r>
            <a:r>
              <a:rPr lang="en-US" sz="2400" dirty="0" smtClean="0"/>
              <a:t> </a:t>
            </a:r>
            <a:r>
              <a:rPr lang="en-US" sz="2400" dirty="0" err="1" smtClean="0"/>
              <a:t>sunt</a:t>
            </a:r>
            <a:r>
              <a:rPr lang="en-US" sz="2400" dirty="0" smtClean="0"/>
              <a:t> </a:t>
            </a:r>
            <a:r>
              <a:rPr lang="en-US" sz="2400" dirty="0" err="1" smtClean="0"/>
              <a:t>decupla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de </a:t>
            </a:r>
            <a:r>
              <a:rPr lang="en-US" sz="2400" dirty="0" err="1" smtClean="0"/>
              <a:t>functionarea</a:t>
            </a:r>
            <a:r>
              <a:rPr lang="en-US" sz="2400" dirty="0" smtClean="0"/>
              <a:t> </a:t>
            </a:r>
            <a:r>
              <a:rPr lang="en-US" sz="2400" dirty="0" err="1" smtClean="0"/>
              <a:t>lor</a:t>
            </a:r>
            <a:r>
              <a:rPr lang="en-US" sz="2400" dirty="0" smtClean="0"/>
              <a:t> normal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ro-RO" sz="2400" dirty="0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formeaz</a:t>
            </a:r>
            <a:r>
              <a:rPr lang="ro-RO" sz="2400" dirty="0" smtClean="0"/>
              <a:t>ă</a:t>
            </a:r>
            <a:r>
              <a:rPr lang="en-US" sz="2400" dirty="0" smtClean="0"/>
              <a:t> un </a:t>
            </a:r>
            <a:r>
              <a:rPr lang="en-US" sz="2400" dirty="0" err="1" smtClean="0"/>
              <a:t>registru</a:t>
            </a:r>
            <a:r>
              <a:rPr lang="en-US" sz="2400" dirty="0" smtClean="0"/>
              <a:t> serial de </a:t>
            </a:r>
            <a:r>
              <a:rPr lang="en-US" sz="2400" dirty="0" err="1" smtClean="0"/>
              <a:t>deplasare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Prin acesta </a:t>
            </a:r>
            <a:r>
              <a:rPr lang="en-US" sz="2400" dirty="0" err="1" smtClean="0"/>
              <a:t>asupra</a:t>
            </a:r>
            <a:r>
              <a:rPr lang="en-US" sz="2400" dirty="0" smtClean="0"/>
              <a:t> chip-</a:t>
            </a:r>
            <a:r>
              <a:rPr lang="en-US" sz="2400" dirty="0" err="1" smtClean="0"/>
              <a:t>ului</a:t>
            </a:r>
            <a:r>
              <a:rPr lang="en-US" sz="2400" dirty="0" smtClean="0"/>
              <a:t> pot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dirty="0" err="1" smtClean="0"/>
              <a:t>aplicate</a:t>
            </a:r>
            <a:r>
              <a:rPr lang="en-US" sz="2400" dirty="0" smtClean="0"/>
              <a:t> </a:t>
            </a:r>
            <a:r>
              <a:rPr lang="en-US" sz="2400" dirty="0" err="1" smtClean="0"/>
              <a:t>valori</a:t>
            </a:r>
            <a:r>
              <a:rPr lang="en-US" sz="2400" dirty="0" smtClean="0"/>
              <a:t> de </a:t>
            </a:r>
            <a:r>
              <a:rPr lang="en-US" sz="2400" dirty="0" err="1" smtClean="0"/>
              <a:t>intrare</a:t>
            </a:r>
            <a:r>
              <a:rPr lang="en-US" sz="2400" dirty="0" smtClean="0"/>
              <a:t> </a:t>
            </a:r>
            <a:r>
              <a:rPr lang="ro-RO" sz="2400" dirty="0" err="1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pot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dirty="0" err="1" smtClean="0"/>
              <a:t>citite</a:t>
            </a:r>
            <a:r>
              <a:rPr lang="en-US" sz="2400" dirty="0" smtClean="0"/>
              <a:t> direct </a:t>
            </a:r>
            <a:r>
              <a:rPr lang="en-US" sz="2400" dirty="0" err="1" smtClean="0"/>
              <a:t>valorile</a:t>
            </a:r>
            <a:r>
              <a:rPr lang="en-US" sz="2400" dirty="0" smtClean="0"/>
              <a:t> de </a:t>
            </a:r>
            <a:r>
              <a:rPr lang="en-US" sz="2400" dirty="0" err="1" smtClean="0"/>
              <a:t>iesire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</a:t>
            </a:r>
            <a:r>
              <a:rPr lang="en-US" sz="2400" dirty="0" err="1" smtClean="0"/>
              <a:t>roces</a:t>
            </a:r>
            <a:r>
              <a:rPr lang="en-US" sz="2400" dirty="0" smtClean="0"/>
              <a:t> </a:t>
            </a:r>
            <a:r>
              <a:rPr lang="en-US" sz="2400" dirty="0" err="1" smtClean="0"/>
              <a:t>controlat</a:t>
            </a:r>
            <a:r>
              <a:rPr lang="en-US" sz="2400" dirty="0" smtClean="0"/>
              <a:t> de TAP Controller (Test Access Port)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714488"/>
            <a:ext cx="4000528" cy="492922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TDI – Shift register input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TDO – test mode output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TMS – test mode select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TCK – test clock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IR: Instruction Register -  </a:t>
            </a:r>
            <a:r>
              <a:rPr lang="en-US" sz="2400" dirty="0" err="1" smtClean="0"/>
              <a:t>programeaza</a:t>
            </a:r>
            <a:r>
              <a:rPr lang="en-US" sz="2400" dirty="0" smtClean="0"/>
              <a:t> TAP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BP: Bypass register – </a:t>
            </a: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ro-RO" sz="2400" dirty="0" smtClean="0"/>
              <a:t>deplasarea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</a:t>
            </a:r>
            <a:r>
              <a:rPr lang="ro-RO" sz="2400" dirty="0" smtClean="0"/>
              <a:t>ţ</a:t>
            </a:r>
            <a:r>
              <a:rPr lang="en-US" sz="2400" dirty="0" err="1" smtClean="0"/>
              <a:t>iei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IR </a:t>
            </a:r>
            <a:r>
              <a:rPr lang="en-US" sz="2400" dirty="0" err="1" smtClean="0"/>
              <a:t>sau</a:t>
            </a:r>
            <a:r>
              <a:rPr lang="en-US" sz="2400" dirty="0" smtClean="0"/>
              <a:t> p</a:t>
            </a:r>
            <a:r>
              <a:rPr lang="ro-RO" sz="2400" dirty="0" smtClean="0"/>
              <a:t>ă</a:t>
            </a:r>
            <a:r>
              <a:rPr lang="en-US" sz="2400" dirty="0" err="1" smtClean="0"/>
              <a:t>strarea</a:t>
            </a:r>
            <a:r>
              <a:rPr lang="en-US" sz="2400" dirty="0" smtClean="0"/>
              <a:t> IR intact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Fiecare</a:t>
            </a:r>
            <a:r>
              <a:rPr lang="en-US" sz="2400" dirty="0" smtClean="0"/>
              <a:t> pin FPGA </a:t>
            </a:r>
            <a:r>
              <a:rPr lang="en-US" sz="2400" dirty="0" err="1" smtClean="0"/>
              <a:t>contine</a:t>
            </a:r>
            <a:r>
              <a:rPr lang="en-US" sz="2400" dirty="0" smtClean="0"/>
              <a:t> </a:t>
            </a:r>
            <a:r>
              <a:rPr lang="en-US" sz="2400" dirty="0" err="1" smtClean="0"/>
              <a:t>aceast</a:t>
            </a:r>
            <a:r>
              <a:rPr lang="ro-RO" sz="2400" dirty="0" smtClean="0"/>
              <a:t>ă</a:t>
            </a:r>
            <a:r>
              <a:rPr lang="en-US" sz="2400" dirty="0" smtClean="0"/>
              <a:t> logic</a:t>
            </a:r>
            <a:r>
              <a:rPr lang="ro-RO" sz="2400" dirty="0" smtClean="0"/>
              <a:t>ă!</a:t>
            </a:r>
            <a:endParaRPr lang="en-US" sz="2400" dirty="0"/>
          </a:p>
        </p:txBody>
      </p:sp>
      <p:pic>
        <p:nvPicPr>
          <p:cNvPr id="6246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62093"/>
            <a:ext cx="4781556" cy="459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Xilix Spartan 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714488"/>
            <a:ext cx="8715436" cy="492922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N</a:t>
            </a:r>
            <a:r>
              <a:rPr lang="en-US" sz="2400" dirty="0" err="1" smtClean="0"/>
              <a:t>ecesit</a:t>
            </a:r>
            <a:r>
              <a:rPr lang="ro-RO" sz="2400" dirty="0" smtClean="0"/>
              <a:t>ă</a:t>
            </a:r>
            <a:r>
              <a:rPr lang="en-US" sz="2400" dirty="0" smtClean="0"/>
              <a:t> bi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 </a:t>
            </a:r>
            <a:r>
              <a:rPr lang="ro-RO" sz="2400" dirty="0" smtClean="0"/>
              <a:t>între </a:t>
            </a:r>
            <a:r>
              <a:rPr lang="en-US" sz="2400" dirty="0" smtClean="0"/>
              <a:t>200.000 –1.300.000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Moduri de configurare: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dirty="0" smtClean="0"/>
              <a:t>Master Serial Mode</a:t>
            </a:r>
            <a:r>
              <a:rPr lang="en-US" sz="2400" dirty="0" smtClean="0"/>
              <a:t> –</a:t>
            </a:r>
            <a:r>
              <a:rPr lang="ro-RO" sz="2400" dirty="0" smtClean="0"/>
              <a:t> </a:t>
            </a:r>
            <a:r>
              <a:rPr lang="en-US" sz="2400" dirty="0" err="1" smtClean="0"/>
              <a:t>circuitul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primul</a:t>
            </a:r>
            <a:r>
              <a:rPr lang="en-US" sz="2400" dirty="0" smtClean="0"/>
              <a:t> </a:t>
            </a:r>
            <a:r>
              <a:rPr lang="en-US" sz="2400" dirty="0" err="1" smtClean="0"/>
              <a:t>dintr</a:t>
            </a:r>
            <a:r>
              <a:rPr lang="en-US" sz="2400" dirty="0" smtClean="0"/>
              <a:t>-un </a:t>
            </a:r>
            <a:r>
              <a:rPr lang="en-US" sz="2400" dirty="0" err="1" smtClean="0"/>
              <a:t>lan</a:t>
            </a:r>
            <a:r>
              <a:rPr lang="ro-RO" sz="2400" dirty="0" smtClean="0"/>
              <a:t>ţ</a:t>
            </a:r>
            <a:r>
              <a:rPr lang="en-US" sz="2400" dirty="0" smtClean="0"/>
              <a:t> de </a:t>
            </a:r>
            <a:r>
              <a:rPr lang="en-US" sz="2400" dirty="0" err="1" smtClean="0"/>
              <a:t>circuite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singurul</a:t>
            </a:r>
            <a:r>
              <a:rPr lang="en-US" sz="2400" dirty="0" smtClean="0"/>
              <a:t> care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configurat</a:t>
            </a:r>
            <a:r>
              <a:rPr lang="en-US" sz="2400" dirty="0" smtClean="0"/>
              <a:t>. </a:t>
            </a:r>
            <a:r>
              <a:rPr lang="en-US" sz="2400" dirty="0" err="1" smtClean="0"/>
              <a:t>Circuitul</a:t>
            </a:r>
            <a:r>
              <a:rPr lang="en-US" sz="2400" dirty="0" smtClean="0"/>
              <a:t> </a:t>
            </a:r>
            <a:r>
              <a:rPr lang="ro-RO" sz="2400" dirty="0" smtClean="0"/>
              <a:t>îş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preia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</a:t>
            </a:r>
            <a:r>
              <a:rPr lang="ro-RO" sz="2400" dirty="0" smtClean="0"/>
              <a:t>ţ</a:t>
            </a:r>
            <a:r>
              <a:rPr lang="en-US" sz="2400" dirty="0" err="1" smtClean="0"/>
              <a:t>ia</a:t>
            </a:r>
            <a:r>
              <a:rPr lang="en-US" sz="2400" dirty="0" smtClean="0"/>
              <a:t> fie </a:t>
            </a:r>
            <a:r>
              <a:rPr lang="en-US" sz="2400" dirty="0" err="1" smtClean="0"/>
              <a:t>dintr</a:t>
            </a:r>
            <a:r>
              <a:rPr lang="en-US" sz="2400" dirty="0" smtClean="0"/>
              <a:t>-un EPROM fie </a:t>
            </a:r>
            <a:r>
              <a:rPr lang="en-US" sz="2400" dirty="0" err="1" smtClean="0"/>
              <a:t>dintr</a:t>
            </a:r>
            <a:r>
              <a:rPr lang="en-US" sz="2400" dirty="0" smtClean="0"/>
              <a:t>-un </a:t>
            </a:r>
            <a:r>
              <a:rPr lang="en-US" sz="2400" dirty="0" err="1" smtClean="0"/>
              <a:t>cablu</a:t>
            </a:r>
            <a:r>
              <a:rPr lang="en-US" sz="2400" dirty="0" smtClean="0"/>
              <a:t> de download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dirty="0" smtClean="0"/>
              <a:t>Slave Serial Mode</a:t>
            </a:r>
            <a:r>
              <a:rPr lang="en-US" sz="2400" dirty="0" smtClean="0"/>
              <a:t> –</a:t>
            </a:r>
            <a:r>
              <a:rPr lang="ro-RO" sz="2400" dirty="0" smtClean="0"/>
              <a:t> </a:t>
            </a:r>
            <a:r>
              <a:rPr lang="en-US" sz="2400" dirty="0" err="1" smtClean="0"/>
              <a:t>circuitul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configurat</a:t>
            </a:r>
            <a:r>
              <a:rPr lang="en-US" sz="2400" dirty="0" smtClean="0"/>
              <a:t> cu </a:t>
            </a:r>
            <a:r>
              <a:rPr lang="en-US" sz="2400" dirty="0" err="1" smtClean="0"/>
              <a:t>ajutorul</a:t>
            </a:r>
            <a:r>
              <a:rPr lang="en-US" sz="2400" dirty="0" smtClean="0"/>
              <a:t> </a:t>
            </a:r>
            <a:r>
              <a:rPr lang="en-US" sz="2400" dirty="0" err="1" smtClean="0"/>
              <a:t>altui</a:t>
            </a:r>
            <a:r>
              <a:rPr lang="en-US" sz="2400" dirty="0" smtClean="0"/>
              <a:t> circuit care se </a:t>
            </a:r>
            <a:r>
              <a:rPr lang="en-US" sz="2400" dirty="0" err="1" smtClean="0"/>
              <a:t>afl</a:t>
            </a:r>
            <a:r>
              <a:rPr lang="ro-RO" sz="2400" dirty="0" smtClean="0"/>
              <a:t>ă</a:t>
            </a:r>
            <a:r>
              <a:rPr lang="en-US" sz="2400" dirty="0" smtClean="0"/>
              <a:t> fie </a:t>
            </a:r>
            <a:r>
              <a:rPr lang="ro-RO" sz="2400" dirty="0" smtClean="0"/>
              <a:t>î</a:t>
            </a:r>
            <a:r>
              <a:rPr lang="en-US" sz="2400" dirty="0" smtClean="0"/>
              <a:t>n </a:t>
            </a:r>
            <a:r>
              <a:rPr lang="en-US" sz="2400" dirty="0" err="1" smtClean="0"/>
              <a:t>modul</a:t>
            </a:r>
            <a:r>
              <a:rPr lang="en-US" sz="2400" dirty="0" smtClean="0"/>
              <a:t> slave serial mode </a:t>
            </a:r>
            <a:r>
              <a:rPr lang="en-US" sz="2400" dirty="0" err="1" smtClean="0"/>
              <a:t>sau</a:t>
            </a:r>
            <a:r>
              <a:rPr lang="en-US" sz="2400" dirty="0" smtClean="0"/>
              <a:t> master serial mode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dirty="0" smtClean="0"/>
              <a:t>Slave Parallel Mode</a:t>
            </a:r>
            <a:r>
              <a:rPr lang="en-US" sz="2400" dirty="0" smtClean="0"/>
              <a:t> –</a:t>
            </a:r>
            <a:r>
              <a:rPr lang="ro-RO" sz="2400" dirty="0" smtClean="0"/>
              <a:t> </a:t>
            </a:r>
            <a:r>
              <a:rPr lang="en-US" sz="2400" dirty="0" err="1" smtClean="0"/>
              <a:t>desc</a:t>
            </a:r>
            <a:r>
              <a:rPr lang="ro-RO" sz="2400" dirty="0" smtClean="0"/>
              <a:t>a</a:t>
            </a:r>
            <a:r>
              <a:rPr lang="en-US" sz="2400" dirty="0" err="1" smtClean="0"/>
              <a:t>rc</a:t>
            </a:r>
            <a:r>
              <a:rPr lang="ro-RO" sz="2400" dirty="0" smtClean="0"/>
              <a:t>ă</a:t>
            </a:r>
            <a:r>
              <a:rPr lang="en-US" sz="2400" dirty="0" smtClean="0"/>
              <a:t> a 8 bi</a:t>
            </a:r>
            <a:r>
              <a:rPr lang="ro-RO" sz="2400" dirty="0" smtClean="0"/>
              <a:t>ţ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simultan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Configurarea Xilix Spartan 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857364"/>
            <a:ext cx="8715436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dirty="0" smtClean="0"/>
              <a:t>Boundary Scan Mode</a:t>
            </a:r>
            <a:r>
              <a:rPr lang="en-US" sz="2400" dirty="0" smtClean="0"/>
              <a:t> – </a:t>
            </a:r>
            <a:r>
              <a:rPr lang="en-US" sz="2400" dirty="0" err="1" smtClean="0"/>
              <a:t>utilizeaza</a:t>
            </a:r>
            <a:r>
              <a:rPr lang="en-US" sz="2400" dirty="0" smtClean="0"/>
              <a:t> </a:t>
            </a:r>
            <a:r>
              <a:rPr lang="en-US" sz="2400" dirty="0" err="1" smtClean="0"/>
              <a:t>pinii</a:t>
            </a:r>
            <a:r>
              <a:rPr lang="en-US" sz="2400" dirty="0" smtClean="0"/>
              <a:t> JTAG standard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Configurarea</a:t>
            </a:r>
            <a:r>
              <a:rPr lang="en-US" sz="2400" dirty="0" smtClean="0"/>
              <a:t> se face cu </a:t>
            </a:r>
            <a:r>
              <a:rPr lang="en-US" sz="2400" dirty="0" err="1" smtClean="0"/>
              <a:t>ajutorul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dirty="0" err="1" smtClean="0"/>
              <a:t>pini</a:t>
            </a:r>
            <a:r>
              <a:rPr lang="en-US" sz="2400" dirty="0" smtClean="0"/>
              <a:t> </a:t>
            </a:r>
            <a:r>
              <a:rPr lang="en-US" sz="2400" dirty="0" err="1" smtClean="0"/>
              <a:t>dedicati</a:t>
            </a:r>
            <a:r>
              <a:rPr lang="en-US" sz="2400" dirty="0" smtClean="0"/>
              <a:t>: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PROGRAM – active low (</a:t>
            </a:r>
            <a:r>
              <a:rPr lang="en-US" sz="2400" dirty="0" err="1" smtClean="0"/>
              <a:t>activ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0 logic) </a:t>
            </a:r>
            <a:r>
              <a:rPr lang="en-US" sz="2400" dirty="0" err="1" smtClean="0"/>
              <a:t>initializeaza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procesul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M 0:2 – se </a:t>
            </a:r>
            <a:r>
              <a:rPr lang="en-US" sz="2400" dirty="0" err="1" smtClean="0"/>
              <a:t>selecteaza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DONE – </a:t>
            </a:r>
            <a:r>
              <a:rPr lang="ro-RO" sz="2400" dirty="0" smtClean="0"/>
              <a:t>îş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schimb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starea</a:t>
            </a:r>
            <a:r>
              <a:rPr lang="en-US" sz="2400" dirty="0" smtClean="0"/>
              <a:t> </a:t>
            </a:r>
            <a:r>
              <a:rPr lang="en-US" sz="2400" dirty="0" err="1" smtClean="0"/>
              <a:t>cand</a:t>
            </a:r>
            <a:r>
              <a:rPr lang="en-US" sz="2400" dirty="0" smtClean="0"/>
              <a:t> </a:t>
            </a:r>
            <a:r>
              <a:rPr lang="en-US" sz="2400" dirty="0" err="1" smtClean="0"/>
              <a:t>procesul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configurare</a:t>
            </a:r>
            <a:r>
              <a:rPr lang="en-US" sz="2400" dirty="0" smtClean="0"/>
              <a:t> </a:t>
            </a:r>
            <a:r>
              <a:rPr lang="ro-RO" sz="2400" dirty="0" err="1" smtClean="0"/>
              <a:t>i</a:t>
            </a:r>
            <a:r>
              <a:rPr lang="en-US" sz="2400" dirty="0" smtClean="0"/>
              <a:t>a </a:t>
            </a:r>
            <a:r>
              <a:rPr lang="en-US" sz="2400" dirty="0" err="1" smtClean="0"/>
              <a:t>sf</a:t>
            </a:r>
            <a:r>
              <a:rPr lang="ro-RO" sz="2400" dirty="0" smtClean="0"/>
              <a:t>â</a:t>
            </a:r>
            <a:r>
              <a:rPr lang="en-US" sz="2400" dirty="0" smtClean="0"/>
              <a:t>r</a:t>
            </a:r>
            <a:r>
              <a:rPr lang="ro-RO" sz="2400" dirty="0" smtClean="0"/>
              <a:t>ş</a:t>
            </a:r>
            <a:r>
              <a:rPr lang="en-US" sz="2400" dirty="0" smtClean="0"/>
              <a:t>it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Elemente logice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286256"/>
            <a:ext cx="8786874" cy="235745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1997: Von Herzen face harta unui FPGA Xilinx (250 MHz)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Criteriul: acces la oricare CLB în max. 1.6ns (event horizon)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Motivaţia: găsirea locurilor optime pentru plasarea porţiunilor critice din circuitul implementat astfel încât să se obţină performanţa maximă</a:t>
            </a:r>
          </a:p>
        </p:txBody>
      </p:sp>
      <p:pic>
        <p:nvPicPr>
          <p:cNvPr id="8" name="Picture 7" descr="herz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325" y="1571612"/>
            <a:ext cx="3114675" cy="257175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Seth Goldstein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1857364"/>
            <a:ext cx="5643602" cy="221457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Asimetrie! Accesul se face mai rapid către Est sau Sud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Nu se cunoaşte dacă asimetria se păstrează pentru </a:t>
            </a:r>
            <a:r>
              <a:rPr lang="ro-RO" sz="2400" b="1" dirty="0" smtClean="0"/>
              <a:t>oricare</a:t>
            </a:r>
            <a:r>
              <a:rPr lang="ro-RO" sz="2400" dirty="0" smtClean="0"/>
              <a:t> CLB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Reprogramabilitate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786874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Reprogramare FPGA: timp de ordinul 100ms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Timp prea lung pentru Reconfigurable Computing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Soluţii: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Scăderea timpului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Virtualizarea design-ului (reconfigurarea doar a unei părţi din FPGA fabric)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Reconfigurare parţială a FPGA: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partiţionarea FPGA fabric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Adresarea partiţiilor (overhead semnificativ)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Limitare: complexitatea structurii de interconectare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Xilinx: interconexiuni complexe, ierarhice, care fac imposibilă reconfigurarea parţială online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Elemente logice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715436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Un </a:t>
            </a:r>
            <a:r>
              <a:rPr lang="ro-RO" sz="2400" dirty="0" smtClean="0"/>
              <a:t>LE din </a:t>
            </a:r>
            <a:r>
              <a:rPr lang="en-US" sz="2400" dirty="0" smtClean="0"/>
              <a:t>FPGA </a:t>
            </a:r>
            <a:r>
              <a:rPr lang="en-US" sz="2400" dirty="0" err="1" smtClean="0"/>
              <a:t>considerabil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complex </a:t>
            </a:r>
            <a:r>
              <a:rPr lang="en-US" sz="2400" dirty="0" err="1" smtClean="0"/>
              <a:t>dec</a:t>
            </a:r>
            <a:r>
              <a:rPr lang="ro-RO" sz="2400" dirty="0" smtClean="0"/>
              <a:t>â</a:t>
            </a:r>
            <a:r>
              <a:rPr lang="en-US" sz="2400" dirty="0" smtClean="0"/>
              <a:t>t o </a:t>
            </a:r>
            <a:r>
              <a:rPr lang="en-US" sz="2400" dirty="0" err="1" smtClean="0"/>
              <a:t>poart</a:t>
            </a:r>
            <a:r>
              <a:rPr lang="ro-RO" sz="2400" dirty="0" smtClean="0"/>
              <a:t>ă</a:t>
            </a:r>
            <a:r>
              <a:rPr lang="en-US" sz="2400" dirty="0" smtClean="0"/>
              <a:t> CMOS standard.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</a:t>
            </a:r>
            <a:r>
              <a:rPr lang="en-US" sz="2400" dirty="0" err="1" smtClean="0"/>
              <a:t>oarta</a:t>
            </a:r>
            <a:r>
              <a:rPr lang="ro-RO" sz="2400" dirty="0" smtClean="0"/>
              <a:t>:</a:t>
            </a:r>
            <a:r>
              <a:rPr lang="en-US" sz="2400" dirty="0" smtClean="0"/>
              <a:t> </a:t>
            </a:r>
            <a:r>
              <a:rPr lang="ro-RO" sz="2400" dirty="0" smtClean="0"/>
              <a:t>o f</a:t>
            </a:r>
            <a:r>
              <a:rPr lang="en-US" sz="2400" dirty="0" err="1" smtClean="0"/>
              <a:t>unc</a:t>
            </a:r>
            <a:r>
              <a:rPr lang="ro-RO" sz="2400" dirty="0" smtClean="0"/>
              <a:t>ţ</a:t>
            </a:r>
            <a:r>
              <a:rPr lang="en-US" sz="2400" dirty="0" err="1" smtClean="0"/>
              <a:t>ie</a:t>
            </a:r>
            <a:r>
              <a:rPr lang="en-US" sz="2400" dirty="0" smtClean="0"/>
              <a:t> logic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bine</a:t>
            </a:r>
            <a:r>
              <a:rPr lang="en-US" sz="2400" dirty="0" smtClean="0"/>
              <a:t> </a:t>
            </a:r>
            <a:r>
              <a:rPr lang="en-US" sz="2400" dirty="0" err="1" smtClean="0"/>
              <a:t>precizat</a:t>
            </a:r>
            <a:r>
              <a:rPr lang="ro-RO" sz="2400" dirty="0" smtClean="0"/>
              <a:t>ă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LE: </a:t>
            </a:r>
            <a:r>
              <a:rPr lang="en-US" sz="2400" dirty="0" smtClean="0"/>
              <a:t>o </a:t>
            </a:r>
            <a:r>
              <a:rPr lang="en-US" sz="2400" dirty="0" err="1" smtClean="0"/>
              <a:t>varietate</a:t>
            </a:r>
            <a:r>
              <a:rPr lang="en-US" sz="2400" dirty="0" smtClean="0"/>
              <a:t> de </a:t>
            </a:r>
            <a:r>
              <a:rPr lang="en-US" sz="2400" dirty="0" err="1" smtClean="0"/>
              <a:t>func</a:t>
            </a:r>
            <a:r>
              <a:rPr lang="ro-RO" sz="2400" dirty="0" smtClean="0"/>
              <a:t>ţ</a:t>
            </a:r>
            <a:r>
              <a:rPr lang="en-US" sz="2400" dirty="0" smtClean="0"/>
              <a:t>ii </a:t>
            </a:r>
            <a:r>
              <a:rPr lang="en-US" sz="2400" dirty="0" err="1" smtClean="0"/>
              <a:t>logice</a:t>
            </a:r>
            <a:r>
              <a:rPr lang="en-US" sz="2400" dirty="0" smtClean="0"/>
              <a:t> la </a:t>
            </a:r>
            <a:r>
              <a:rPr lang="en-US" sz="2400" dirty="0" err="1" smtClean="0"/>
              <a:t>alegere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LUT vs CMOS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CMOS NAND</a:t>
            </a:r>
            <a:r>
              <a:rPr lang="en-US" sz="2400" dirty="0" smtClean="0"/>
              <a:t>/</a:t>
            </a:r>
            <a:r>
              <a:rPr lang="ro-RO" sz="2400" dirty="0" smtClean="0"/>
              <a:t>NOR: N intrări, 2N tranzistori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LUT: o celulă – 8 tranzistori, 2</a:t>
            </a:r>
            <a:r>
              <a:rPr lang="ro-RO" sz="2400" baseline="30000" dirty="0" smtClean="0"/>
              <a:t>N</a:t>
            </a:r>
            <a:r>
              <a:rPr lang="ro-RO" sz="2400" dirty="0" smtClean="0"/>
              <a:t> celule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Întârzieri: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LUT: independente de funcţia implementată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CMOS: depind de numărul de intrări, funcţia logică şi tehnologie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Putere consumată: CMOS mai eficient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SRAM MUX design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643050"/>
            <a:ext cx="8501122" cy="221457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2 alternative de</a:t>
            </a:r>
            <a:r>
              <a:rPr lang="ro-RO" sz="2400" dirty="0" smtClean="0"/>
              <a:t> i</a:t>
            </a:r>
            <a:r>
              <a:rPr lang="en-US" sz="2400" dirty="0" err="1" smtClean="0"/>
              <a:t>mplementare</a:t>
            </a:r>
            <a:r>
              <a:rPr lang="en-US" sz="2400" dirty="0" smtClean="0"/>
              <a:t> </a:t>
            </a:r>
            <a:r>
              <a:rPr lang="ro-RO" sz="2400" dirty="0" smtClean="0"/>
              <a:t>MUX</a:t>
            </a:r>
            <a:r>
              <a:rPr lang="en-US" sz="2400" dirty="0" smtClean="0"/>
              <a:t>: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static CMOS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pass </a:t>
            </a:r>
            <a:r>
              <a:rPr lang="en-US" sz="2400" dirty="0" err="1" smtClean="0"/>
              <a:t>tranzistor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M</a:t>
            </a:r>
            <a:r>
              <a:rPr lang="ro-RO" sz="2400" dirty="0" smtClean="0"/>
              <a:t>UX </a:t>
            </a:r>
            <a:r>
              <a:rPr lang="en-US" sz="2400" dirty="0" smtClean="0"/>
              <a:t>cu pass transistors </a:t>
            </a:r>
            <a:r>
              <a:rPr lang="en-US" sz="2400" dirty="0" err="1" smtClean="0"/>
              <a:t>semnificativ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ro-RO" sz="2400" dirty="0" smtClean="0"/>
              <a:t>mic decât </a:t>
            </a:r>
            <a:r>
              <a:rPr lang="en-US" sz="2400" dirty="0" err="1" smtClean="0"/>
              <a:t>cel</a:t>
            </a:r>
            <a:r>
              <a:rPr lang="en-US" sz="2400" dirty="0" smtClean="0"/>
              <a:t> </a:t>
            </a:r>
            <a:r>
              <a:rPr lang="en-US" sz="2400" dirty="0" err="1" smtClean="0"/>
              <a:t>bazat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porti</a:t>
            </a:r>
            <a:r>
              <a:rPr lang="en-US" sz="2400" dirty="0" smtClean="0"/>
              <a:t> (</a:t>
            </a:r>
            <a:r>
              <a:rPr lang="ro-RO" sz="2400" dirty="0" smtClean="0"/>
              <a:t>o </a:t>
            </a:r>
            <a:r>
              <a:rPr lang="en-US" sz="2400" dirty="0" err="1" smtClean="0"/>
              <a:t>poarta</a:t>
            </a:r>
            <a:r>
              <a:rPr lang="en-US" sz="2400" dirty="0" smtClean="0"/>
              <a:t> cu 2 </a:t>
            </a:r>
            <a:r>
              <a:rPr lang="en-US" sz="2400" dirty="0" err="1" smtClean="0"/>
              <a:t>intrari</a:t>
            </a:r>
            <a:r>
              <a:rPr lang="en-US" sz="2400" dirty="0" smtClean="0"/>
              <a:t> </a:t>
            </a:r>
            <a:r>
              <a:rPr lang="en-US" sz="2400" dirty="0" err="1" smtClean="0"/>
              <a:t>contine</a:t>
            </a:r>
            <a:r>
              <a:rPr lang="en-US" sz="2400" dirty="0" smtClean="0"/>
              <a:t> 4 </a:t>
            </a:r>
            <a:r>
              <a:rPr lang="en-US" sz="2400" dirty="0" err="1" smtClean="0"/>
              <a:t>tranzistori</a:t>
            </a:r>
            <a:r>
              <a:rPr lang="en-US" sz="2400" dirty="0" smtClean="0"/>
              <a:t>)</a:t>
            </a:r>
            <a:endParaRPr lang="ro-RO" sz="2400" dirty="0" smtClean="0"/>
          </a:p>
        </p:txBody>
      </p:sp>
      <p:pic>
        <p:nvPicPr>
          <p:cNvPr id="3075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929066"/>
            <a:ext cx="6000792" cy="27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4282" y="1643050"/>
            <a:ext cx="8501122" cy="207170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Dezavantaj:</a:t>
            </a:r>
            <a:r>
              <a:rPr lang="en-US" sz="2400" dirty="0" smtClean="0"/>
              <a:t> cu c</a:t>
            </a:r>
            <a:r>
              <a:rPr lang="ro-RO" sz="2400" dirty="0" smtClean="0"/>
              <a:t>â</a:t>
            </a:r>
            <a:r>
              <a:rPr lang="en-US" sz="2400" dirty="0" smtClean="0"/>
              <a:t>t num</a:t>
            </a:r>
            <a:r>
              <a:rPr lang="ro-RO" sz="2400" dirty="0" smtClean="0"/>
              <a:t>ă</a:t>
            </a:r>
            <a:r>
              <a:rPr lang="en-US" sz="2400" dirty="0" err="1" smtClean="0"/>
              <a:t>rul</a:t>
            </a:r>
            <a:r>
              <a:rPr lang="en-US" sz="2400" dirty="0" smtClean="0"/>
              <a:t> de pass </a:t>
            </a:r>
            <a:r>
              <a:rPr lang="en-US" sz="2400" dirty="0" err="1" smtClean="0"/>
              <a:t>tranzistor</a:t>
            </a:r>
            <a:r>
              <a:rPr lang="ro-RO" sz="2400" dirty="0" smtClean="0"/>
              <a:t>s </a:t>
            </a:r>
            <a:r>
              <a:rPr lang="en-US" sz="2400" dirty="0" err="1" smtClean="0"/>
              <a:t>cre</a:t>
            </a:r>
            <a:r>
              <a:rPr lang="ro-RO" sz="2400" dirty="0" smtClean="0"/>
              <a:t>ş</a:t>
            </a:r>
            <a:r>
              <a:rPr lang="en-US" sz="2400" dirty="0" err="1" smtClean="0"/>
              <a:t>te</a:t>
            </a:r>
            <a:r>
              <a:rPr lang="ro-RO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inserierea</a:t>
            </a:r>
            <a:r>
              <a:rPr lang="en-US" sz="2400" dirty="0" smtClean="0"/>
              <a:t> </a:t>
            </a:r>
            <a:r>
              <a:rPr lang="ro-RO" sz="2400" dirty="0" smtClean="0"/>
              <a:t>MUX</a:t>
            </a:r>
            <a:r>
              <a:rPr lang="en-US" sz="2400" dirty="0" smtClean="0"/>
              <a:t> </a:t>
            </a:r>
            <a:r>
              <a:rPr lang="en-US" sz="2400" dirty="0" err="1" smtClean="0"/>
              <a:t>cre</a:t>
            </a:r>
            <a:r>
              <a:rPr lang="ro-RO" sz="2400" dirty="0" smtClean="0"/>
              <a:t>ş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semnificativ</a:t>
            </a:r>
            <a:r>
              <a:rPr lang="en-US" sz="2400" dirty="0" smtClean="0"/>
              <a:t> </a:t>
            </a:r>
            <a:r>
              <a:rPr lang="ro-RO" sz="2400" dirty="0" err="1" smtClean="0"/>
              <a:t>ş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rzierea</a:t>
            </a:r>
            <a:r>
              <a:rPr lang="en-US" sz="2400" dirty="0" smtClean="0"/>
              <a:t> </a:t>
            </a:r>
            <a:r>
              <a:rPr lang="en-US" sz="2400" dirty="0" err="1" smtClean="0"/>
              <a:t>semnalului</a:t>
            </a:r>
            <a:r>
              <a:rPr lang="en-US" sz="2400" dirty="0" smtClean="0"/>
              <a:t> de </a:t>
            </a:r>
            <a:r>
              <a:rPr lang="en-US" sz="2400" dirty="0" err="1" smtClean="0"/>
              <a:t>ie</a:t>
            </a:r>
            <a:r>
              <a:rPr lang="ro-RO" sz="2400" dirty="0" smtClean="0"/>
              <a:t>ş</a:t>
            </a:r>
            <a:r>
              <a:rPr lang="en-US" sz="2400" dirty="0" smtClean="0"/>
              <a:t>ire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Alegerea</a:t>
            </a:r>
            <a:r>
              <a:rPr lang="en-US" sz="2400" dirty="0" smtClean="0"/>
              <a:t> </a:t>
            </a:r>
            <a:r>
              <a:rPr lang="en-US" sz="2400" dirty="0" err="1" smtClean="0"/>
              <a:t>dintre</a:t>
            </a:r>
            <a:r>
              <a:rPr lang="en-US" sz="2400" dirty="0" smtClean="0"/>
              <a:t> </a:t>
            </a:r>
            <a:r>
              <a:rPr lang="en-US" sz="2400" dirty="0" err="1" smtClean="0"/>
              <a:t>cele</a:t>
            </a:r>
            <a:r>
              <a:rPr lang="en-US" sz="2400" dirty="0" smtClean="0"/>
              <a:t> 2 alternative </a:t>
            </a:r>
            <a:r>
              <a:rPr lang="en-US" sz="2400" dirty="0" err="1" smtClean="0"/>
              <a:t>depinde</a:t>
            </a:r>
            <a:r>
              <a:rPr lang="en-US" sz="2400" dirty="0" smtClean="0"/>
              <a:t> de </a:t>
            </a:r>
            <a:r>
              <a:rPr lang="en-US" sz="2400" dirty="0" err="1" smtClean="0"/>
              <a:t>dimensiunea</a:t>
            </a:r>
            <a:r>
              <a:rPr lang="en-US" sz="2400" dirty="0" smtClean="0"/>
              <a:t> </a:t>
            </a:r>
            <a:r>
              <a:rPr lang="en-US" sz="2400" dirty="0" err="1" smtClean="0"/>
              <a:t>tabelei</a:t>
            </a:r>
            <a:r>
              <a:rPr lang="en-US" sz="2400" dirty="0" smtClean="0"/>
              <a:t> LUT</a:t>
            </a: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CMOS MUX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714884"/>
            <a:ext cx="8501122" cy="21431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CMOS-MUX cu 4 </a:t>
            </a:r>
            <a:r>
              <a:rPr lang="en-US" sz="2400" dirty="0" err="1" smtClean="0"/>
              <a:t>intr</a:t>
            </a:r>
            <a:r>
              <a:rPr lang="ro-RO" sz="2400" dirty="0" smtClean="0"/>
              <a:t>ă</a:t>
            </a:r>
            <a:r>
              <a:rPr lang="en-US" sz="2400" dirty="0" err="1" smtClean="0"/>
              <a:t>ri</a:t>
            </a:r>
            <a:r>
              <a:rPr lang="en-US" sz="2400" dirty="0" smtClean="0"/>
              <a:t>,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mic</a:t>
            </a:r>
            <a:r>
              <a:rPr lang="en-US" sz="2400" dirty="0" smtClean="0"/>
              <a:t> </a:t>
            </a:r>
            <a:r>
              <a:rPr lang="en-US" sz="2400" dirty="0" err="1" smtClean="0"/>
              <a:t>dec</a:t>
            </a:r>
            <a:r>
              <a:rPr lang="ro-RO" sz="2400" dirty="0" smtClean="0"/>
              <a:t>â</a:t>
            </a:r>
            <a:r>
              <a:rPr lang="en-US" sz="2400" dirty="0" smtClean="0"/>
              <a:t>t </a:t>
            </a:r>
            <a:r>
              <a:rPr lang="en-US" sz="2400" dirty="0" err="1" smtClean="0"/>
              <a:t>tabelele</a:t>
            </a:r>
            <a:r>
              <a:rPr lang="en-US" sz="2400" dirty="0" smtClean="0"/>
              <a:t> LUT, </a:t>
            </a:r>
            <a:r>
              <a:rPr lang="en-US" sz="2400" dirty="0" err="1" smtClean="0"/>
              <a:t>suficient</a:t>
            </a:r>
            <a:r>
              <a:rPr lang="en-US" sz="2400" dirty="0" smtClean="0"/>
              <a:t> de mare p</a:t>
            </a:r>
            <a:r>
              <a:rPr lang="ro-RO" sz="2400" dirty="0" smtClean="0"/>
              <a:t>entru </a:t>
            </a:r>
            <a:r>
              <a:rPr lang="en-US" sz="2400" dirty="0" smtClean="0"/>
              <a:t>a</a:t>
            </a:r>
            <a:r>
              <a:rPr lang="ro-RO" sz="2400" dirty="0" smtClean="0"/>
              <a:t>-i</a:t>
            </a:r>
            <a:r>
              <a:rPr lang="en-US" sz="2400" dirty="0" smtClean="0"/>
              <a:t> </a:t>
            </a:r>
            <a:r>
              <a:rPr lang="en-US" sz="2400" dirty="0" err="1" smtClean="0"/>
              <a:t>ar</a:t>
            </a:r>
            <a:r>
              <a:rPr lang="ro-RO" sz="2400" dirty="0" smtClean="0"/>
              <a:t>ă</a:t>
            </a:r>
            <a:r>
              <a:rPr lang="en-US" sz="2400" dirty="0" err="1" smtClean="0"/>
              <a:t>ta</a:t>
            </a:r>
            <a:r>
              <a:rPr lang="en-US" sz="2400" dirty="0" smtClean="0"/>
              <a:t> </a:t>
            </a:r>
            <a:r>
              <a:rPr lang="en-US" sz="2400" dirty="0" err="1" smtClean="0"/>
              <a:t>structura</a:t>
            </a:r>
            <a:r>
              <a:rPr lang="en-US" sz="2400" dirty="0" smtClean="0"/>
              <a:t> intern</a:t>
            </a:r>
            <a:r>
              <a:rPr lang="ro-RO" sz="2400" dirty="0" smtClean="0"/>
              <a:t>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2 </a:t>
            </a:r>
            <a:r>
              <a:rPr lang="en-US" sz="2400" dirty="0" err="1" smtClean="0"/>
              <a:t>nivele</a:t>
            </a:r>
            <a:r>
              <a:rPr lang="en-US" sz="2400" dirty="0" smtClean="0"/>
              <a:t> de logic</a:t>
            </a:r>
            <a:r>
              <a:rPr lang="ro-RO" sz="2400" dirty="0" smtClean="0"/>
              <a:t>ă, </a:t>
            </a:r>
            <a:r>
              <a:rPr lang="en-US" sz="2400" dirty="0" err="1" smtClean="0"/>
              <a:t>invertoare</a:t>
            </a:r>
            <a:r>
              <a:rPr lang="en-US" sz="2400" dirty="0" smtClean="0"/>
              <a:t> al 3 -lea </a:t>
            </a:r>
            <a:r>
              <a:rPr lang="en-US" sz="2400" dirty="0" err="1" smtClean="0"/>
              <a:t>nivel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rzierea</a:t>
            </a:r>
            <a:r>
              <a:rPr lang="en-US" sz="2400" dirty="0" smtClean="0"/>
              <a:t> </a:t>
            </a:r>
            <a:r>
              <a:rPr lang="en-US" sz="2400" dirty="0" err="1" smtClean="0"/>
              <a:t>prin</a:t>
            </a:r>
            <a:r>
              <a:rPr lang="ro-RO" sz="2400" dirty="0" smtClean="0"/>
              <a:t> </a:t>
            </a:r>
            <a:r>
              <a:rPr lang="en-US" sz="2400" dirty="0" smtClean="0"/>
              <a:t>NAND cu n </a:t>
            </a:r>
            <a:r>
              <a:rPr lang="en-US" sz="2400" dirty="0" err="1" smtClean="0"/>
              <a:t>intr</a:t>
            </a:r>
            <a:r>
              <a:rPr lang="ro-RO" sz="2400" dirty="0" smtClean="0"/>
              <a:t>ă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 smtClean="0"/>
              <a:t>propor</a:t>
            </a:r>
            <a:r>
              <a:rPr lang="ro-RO" sz="2400" dirty="0" smtClean="0"/>
              <a:t>ţ</a:t>
            </a:r>
            <a:r>
              <a:rPr lang="en-US" sz="2400" dirty="0" err="1" smtClean="0"/>
              <a:t>ional</a:t>
            </a:r>
            <a:r>
              <a:rPr lang="ro-RO" sz="2400" dirty="0" smtClean="0"/>
              <a:t>ă</a:t>
            </a:r>
            <a:r>
              <a:rPr lang="en-US" sz="2400" dirty="0" smtClean="0"/>
              <a:t> cu (n+2)/3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rzierea</a:t>
            </a:r>
            <a:r>
              <a:rPr lang="en-US" sz="2400" dirty="0" smtClean="0"/>
              <a:t>  </a:t>
            </a:r>
            <a:r>
              <a:rPr lang="ro-RO" sz="2400" dirty="0" smtClean="0"/>
              <a:t>totală </a:t>
            </a:r>
            <a:r>
              <a:rPr lang="en-US" sz="2400" dirty="0" smtClean="0"/>
              <a:t>b </a:t>
            </a:r>
            <a:r>
              <a:rPr lang="en-US" sz="2400" dirty="0" err="1" smtClean="0"/>
              <a:t>lg</a:t>
            </a:r>
            <a:r>
              <a:rPr lang="en-US" sz="2400" dirty="0" smtClean="0"/>
              <a:t>(b), </a:t>
            </a:r>
            <a:r>
              <a:rPr lang="ro-RO" sz="2400" dirty="0" smtClean="0"/>
              <a:t>unde </a:t>
            </a:r>
            <a:r>
              <a:rPr lang="en-US" sz="2400" dirty="0" smtClean="0"/>
              <a:t>b=4</a:t>
            </a:r>
            <a:endParaRPr lang="ro-RO" sz="2400" dirty="0" smtClean="0"/>
          </a:p>
        </p:txBody>
      </p:sp>
      <p:pic>
        <p:nvPicPr>
          <p:cNvPr id="5122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54723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Pass Transistor MUX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786322"/>
            <a:ext cx="8501122" cy="207167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PT-MUX cu 4 </a:t>
            </a:r>
            <a:r>
              <a:rPr lang="en-US" sz="2400" dirty="0" err="1" smtClean="0"/>
              <a:t>intr</a:t>
            </a:r>
            <a:r>
              <a:rPr lang="ro-RO" sz="2400" dirty="0" smtClean="0"/>
              <a:t>ă</a:t>
            </a:r>
            <a:r>
              <a:rPr lang="en-US" sz="2400" dirty="0" err="1" smtClean="0"/>
              <a:t>ri</a:t>
            </a:r>
            <a:r>
              <a:rPr lang="ro-RO" sz="2400" dirty="0" smtClean="0"/>
              <a:t> şi funcţiile de selecţie</a:t>
            </a:r>
            <a:r>
              <a:rPr lang="en-US" sz="2400" dirty="0" smtClean="0"/>
              <a:t>, </a:t>
            </a:r>
            <a:r>
              <a:rPr lang="en-US" sz="2400" dirty="0" err="1" smtClean="0"/>
              <a:t>combin</a:t>
            </a:r>
            <a:r>
              <a:rPr lang="ro-RO" sz="2400" dirty="0" smtClean="0"/>
              <a:t>ă defectele porţilor cu cele ale PT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PT-</a:t>
            </a:r>
            <a:r>
              <a:rPr lang="ro-RO" sz="2400" dirty="0" smtClean="0"/>
              <a:t>MUX arborescent cu 4 intrări cu pass transistors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</a:t>
            </a:r>
            <a:r>
              <a:rPr lang="en-US" sz="2400" dirty="0" err="1" smtClean="0"/>
              <a:t>nt</a:t>
            </a:r>
            <a:r>
              <a:rPr lang="ro-RO" sz="2400" dirty="0" smtClean="0"/>
              <a:t>â</a:t>
            </a:r>
            <a:r>
              <a:rPr lang="en-US" sz="2400" dirty="0" err="1" smtClean="0"/>
              <a:t>rzierea</a:t>
            </a:r>
            <a:r>
              <a:rPr lang="en-US" sz="2400" dirty="0" smtClean="0"/>
              <a:t>  </a:t>
            </a:r>
            <a:r>
              <a:rPr lang="ro-RO" sz="2400" dirty="0" smtClean="0"/>
              <a:t>totală </a:t>
            </a:r>
            <a:r>
              <a:rPr lang="en-US" sz="2400" dirty="0" err="1" smtClean="0"/>
              <a:t>lg</a:t>
            </a:r>
            <a:r>
              <a:rPr lang="en-US" sz="2400" dirty="0" smtClean="0"/>
              <a:t>(b</a:t>
            </a:r>
            <a:r>
              <a:rPr lang="ro-RO" sz="2400" baseline="30000" dirty="0" smtClean="0"/>
              <a:t>2</a:t>
            </a:r>
            <a:r>
              <a:rPr lang="en-US" sz="2400" dirty="0" smtClean="0"/>
              <a:t>) = 2*</a:t>
            </a:r>
            <a:r>
              <a:rPr lang="en-US" sz="2400" dirty="0" err="1" smtClean="0"/>
              <a:t>lg</a:t>
            </a:r>
            <a:r>
              <a:rPr lang="en-US" sz="2400" dirty="0" smtClean="0"/>
              <a:t>(b), </a:t>
            </a:r>
            <a:r>
              <a:rPr lang="ro-RO" sz="2400" dirty="0" smtClean="0"/>
              <a:t>unde </a:t>
            </a:r>
            <a:r>
              <a:rPr lang="en-US" sz="2400" dirty="0" smtClean="0"/>
              <a:t>b=4</a:t>
            </a:r>
          </a:p>
        </p:txBody>
      </p:sp>
      <p:pic>
        <p:nvPicPr>
          <p:cNvPr id="6146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4143404" cy="312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1"/>
            <a:ext cx="2571768" cy="313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Exemplu: MUX LE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2786058"/>
            <a:ext cx="4429156" cy="385765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LE MUX-design </a:t>
            </a:r>
            <a:r>
              <a:rPr lang="en-US" sz="2400" dirty="0" err="1" smtClean="0"/>
              <a:t>utilizat</a:t>
            </a:r>
            <a:r>
              <a:rPr lang="en-US" sz="2400" dirty="0" smtClean="0"/>
              <a:t> </a:t>
            </a:r>
            <a:r>
              <a:rPr lang="ro-RO" sz="2400" dirty="0" err="1" smtClean="0"/>
              <a:t>î</a:t>
            </a:r>
            <a:r>
              <a:rPr lang="en-US" sz="2400" dirty="0" err="1" smtClean="0"/>
              <a:t>ntr</a:t>
            </a:r>
            <a:r>
              <a:rPr lang="en-US" sz="2400" dirty="0" smtClean="0"/>
              <a:t>-un </a:t>
            </a:r>
            <a:r>
              <a:rPr lang="ro-RO" sz="2400" dirty="0" smtClean="0"/>
              <a:t>FPGA</a:t>
            </a:r>
            <a:r>
              <a:rPr lang="en-US" sz="2400" dirty="0" smtClean="0"/>
              <a:t>  </a:t>
            </a:r>
            <a:r>
              <a:rPr lang="en-US" sz="2400" dirty="0" err="1" smtClean="0"/>
              <a:t>antifuse</a:t>
            </a:r>
            <a:r>
              <a:rPr lang="en-US" sz="2400" dirty="0" smtClean="0"/>
              <a:t>-based</a:t>
            </a:r>
            <a:endParaRPr lang="ro-RO" sz="2400" dirty="0" smtClean="0"/>
          </a:p>
        </p:txBody>
      </p:sp>
      <p:pic>
        <p:nvPicPr>
          <p:cNvPr id="307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419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7480</TotalTime>
  <Words>1618</Words>
  <Application>Microsoft Office PowerPoint</Application>
  <PresentationFormat>On-screen Show (4:3)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Taking care of business design template</vt:lpstr>
      <vt:lpstr>Plans design template</vt:lpstr>
      <vt:lpstr>Glowing puzzle pieces design template</vt:lpstr>
      <vt:lpstr>Teamwork puzzle design template</vt:lpstr>
      <vt:lpstr>Equation</vt:lpstr>
      <vt:lpstr>Calcul Reconfigurabil</vt:lpstr>
      <vt:lpstr>Despre ce vorbim ?</vt:lpstr>
      <vt:lpstr>Elemente logice</vt:lpstr>
      <vt:lpstr>Reprogramabilitate</vt:lpstr>
      <vt:lpstr>Elemente logice</vt:lpstr>
      <vt:lpstr>SRAM MUX design</vt:lpstr>
      <vt:lpstr>CMOS MUX</vt:lpstr>
      <vt:lpstr>Pass Transistor MUX</vt:lpstr>
      <vt:lpstr>Exemplu: MUX LE</vt:lpstr>
      <vt:lpstr>Exemplu: programarea</vt:lpstr>
      <vt:lpstr>Numărul pinilor</vt:lpstr>
      <vt:lpstr>Legea lui Rent</vt:lpstr>
      <vt:lpstr>Legea lui Rent</vt:lpstr>
      <vt:lpstr>Linii de conexiune</vt:lpstr>
      <vt:lpstr>Interconexiuni cu PT</vt:lpstr>
      <vt:lpstr>Reţele pentru clock</vt:lpstr>
      <vt:lpstr>Linii bidirecţionale</vt:lpstr>
      <vt:lpstr>Linii bidirecţionale şi direcţionale</vt:lpstr>
      <vt:lpstr>Rutarea liniilor bidirecţionale</vt:lpstr>
      <vt:lpstr>Rutarea liniilor direcţionale</vt:lpstr>
      <vt:lpstr>Linii lungi</vt:lpstr>
      <vt:lpstr>Linii lungi</vt:lpstr>
      <vt:lpstr>Configurarea FPGA</vt:lpstr>
      <vt:lpstr>Configurarea FPGA</vt:lpstr>
      <vt:lpstr>Configurarea FPGA</vt:lpstr>
      <vt:lpstr>Configurarea FPGA</vt:lpstr>
      <vt:lpstr>Configurarea Xilix Spartan II</vt:lpstr>
      <vt:lpstr>Configurarea Xilix Spartan II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4</dc:title>
  <dc:subject>Calcul reconfigurabil</dc:subject>
  <dc:creator>Lucian Prodan</dc:creator>
  <cp:lastModifiedBy>LuChan</cp:lastModifiedBy>
  <cp:revision>321</cp:revision>
  <dcterms:created xsi:type="dcterms:W3CDTF">2003-08-01T10:28:50Z</dcterms:created>
  <dcterms:modified xsi:type="dcterms:W3CDTF">2013-03-28T16:50:36Z</dcterms:modified>
</cp:coreProperties>
</file>