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322" r:id="rId6"/>
    <p:sldId id="374" r:id="rId7"/>
    <p:sldId id="369" r:id="rId8"/>
    <p:sldId id="371" r:id="rId9"/>
    <p:sldId id="372" r:id="rId10"/>
    <p:sldId id="373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90" r:id="rId25"/>
    <p:sldId id="391" r:id="rId26"/>
    <p:sldId id="392" r:id="rId27"/>
    <p:sldId id="393" r:id="rId28"/>
    <p:sldId id="388" r:id="rId29"/>
    <p:sldId id="389" r:id="rId30"/>
    <p:sldId id="31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0000FF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</a:t>
            </a:r>
            <a:r>
              <a:rPr lang="en-US" dirty="0" err="1" smtClean="0"/>
              <a:t>Prodan</a:t>
            </a:r>
            <a:r>
              <a:rPr lang="en-US" dirty="0" smtClean="0"/>
              <a:t> – Curs </a:t>
            </a:r>
            <a:r>
              <a:rPr lang="ro-RO" dirty="0" smtClean="0"/>
              <a:t>3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Symmetrical Array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857388"/>
            <a:ext cx="8429684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Matrice 2d de CLB-uri integrate într-un set de interconexiuni orizontale şi verticale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Rutare asigurată de switch-uri la intersecţia dintre o linie orizontală şi una verticală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2 familii de tip symmetrical array: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Xilinx Virtex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Atmel AT40K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Xilinx Virtex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857388"/>
            <a:ext cx="5214974" cy="164305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Xilinx Virtex II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</a:t>
            </a:r>
            <a:r>
              <a:rPr lang="en-US" sz="2400" dirty="0" smtClean="0"/>
              <a:t> CLB element </a:t>
            </a:r>
            <a:r>
              <a:rPr lang="ro-RO" sz="2400" dirty="0" smtClean="0"/>
              <a:t>conectat la o matrice de </a:t>
            </a:r>
            <a:r>
              <a:rPr lang="en-US" sz="2400" dirty="0" smtClean="0"/>
              <a:t>switch</a:t>
            </a:r>
            <a:r>
              <a:rPr lang="ro-RO" sz="2400" dirty="0" smtClean="0"/>
              <a:t>-uri pentru acces la structura de rutare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3390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LBVirte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0575" y="3286124"/>
            <a:ext cx="4543425" cy="28575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1857388"/>
            <a:ext cx="8001056" cy="371475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</a:t>
            </a:r>
            <a:r>
              <a:rPr lang="en-US" sz="2400" dirty="0" smtClean="0"/>
              <a:t> CLB </a:t>
            </a:r>
            <a:r>
              <a:rPr lang="ro-RO" sz="2400" dirty="0" smtClean="0"/>
              <a:t>accesează 2 </a:t>
            </a:r>
            <a:r>
              <a:rPr lang="en-US" sz="2400" dirty="0" smtClean="0"/>
              <a:t>TBUF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4 conexiuni orizontale per CLB pentru </a:t>
            </a:r>
            <a:r>
              <a:rPr lang="en-US" sz="2400" dirty="0" smtClean="0"/>
              <a:t>on-chip </a:t>
            </a:r>
            <a:r>
              <a:rPr lang="en-US" sz="2400" dirty="0" err="1" smtClean="0"/>
              <a:t>tristate</a:t>
            </a:r>
            <a:r>
              <a:rPr lang="ro-RO" sz="2400" dirty="0" smtClean="0"/>
              <a:t> </a:t>
            </a:r>
            <a:r>
              <a:rPr lang="en-US" sz="2400" dirty="0" smtClean="0"/>
              <a:t>busses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 TBUF accesează 2 linii orizontale</a:t>
            </a:r>
            <a:r>
              <a:rPr lang="en-US" sz="2400" dirty="0" smtClean="0"/>
              <a:t> 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CLB-urile comunică cu vecinii prin fast </a:t>
            </a:r>
            <a:r>
              <a:rPr lang="en-US" sz="2400" dirty="0" err="1" smtClean="0"/>
              <a:t>connexion</a:t>
            </a:r>
            <a:r>
              <a:rPr lang="en-US" sz="2400" dirty="0" smtClean="0"/>
              <a:t> tracks</a:t>
            </a:r>
          </a:p>
        </p:txBody>
      </p:sp>
      <p:pic>
        <p:nvPicPr>
          <p:cNvPr id="10" name="Picture 9" descr="SwVirte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643314"/>
            <a:ext cx="5438781" cy="288334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7158" y="1857364"/>
            <a:ext cx="5214974" cy="207170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Matricea de switch-uri constă din multiplexoare programabile pentru accesul CLB la semnale dintr-un canal de comunicaţie sau pentru rutare de semnale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Atmel AT40K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1857364"/>
            <a:ext cx="5143536" cy="57148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Atmel AT40K – symmetrical array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34004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552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643050"/>
            <a:ext cx="8429684" cy="185738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Sunt oferite 7 </a:t>
            </a:r>
            <a:r>
              <a:rPr lang="en-US" sz="2400" i="1" dirty="0" smtClean="0"/>
              <a:t>busing planes</a:t>
            </a:r>
            <a:endParaRPr lang="ro-RO" sz="2400" i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5 sunt identice, fiecare oferă 1 bus local şi 2 expres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Repet</a:t>
            </a:r>
            <a:r>
              <a:rPr lang="ro-RO" sz="2400" dirty="0" smtClean="0"/>
              <a:t>oare conectează 2 bus-uri locale adiacente cu 2 segmente de bus expres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1714464"/>
            <a:ext cx="8429684" cy="14287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Bus-urile locale: 4 celule</a:t>
            </a:r>
            <a:r>
              <a:rPr lang="en-US" sz="2400" dirty="0" smtClean="0"/>
              <a:t>; </a:t>
            </a:r>
            <a:r>
              <a:rPr lang="ro-RO" sz="2400" dirty="0" smtClean="0"/>
              <a:t>Bus-urile expres: 8 celule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Se pot forma bus-uri tristate prin traversarea repetoarelor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Fiecare</a:t>
            </a:r>
            <a:r>
              <a:rPr lang="en-US" sz="2400" dirty="0" smtClean="0"/>
              <a:t> </a:t>
            </a:r>
            <a:r>
              <a:rPr lang="en-US" sz="2400" dirty="0" err="1" smtClean="0"/>
              <a:t>celul</a:t>
            </a:r>
            <a:r>
              <a:rPr lang="ro-RO" sz="2400" dirty="0" smtClean="0"/>
              <a:t>ă poate fi direct conectată la cei 8 vecini</a:t>
            </a:r>
            <a:endParaRPr lang="en-US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Row-Based FPGAs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857388"/>
            <a:ext cx="8643998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Un </a:t>
            </a:r>
            <a:r>
              <a:rPr lang="en-US" sz="2400" dirty="0" smtClean="0"/>
              <a:t>FPGA </a:t>
            </a:r>
            <a:r>
              <a:rPr lang="ro-RO" sz="2400" dirty="0" smtClean="0"/>
              <a:t>row-based constă din alternanţe de linii de blocuri logice (sau macrocelule) şi canale de comunicaţie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Spaţiile dintre blocurile logice sunt canalele de comunicaţie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Actel</a:t>
            </a:r>
            <a:r>
              <a:rPr lang="en-US" sz="2400" dirty="0" smtClean="0"/>
              <a:t> ACT3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kumimoji="1" lang="ro-RO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Compus din module: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kern="0" dirty="0" smtClean="0">
                <a:latin typeface="Arial" pitchFamily="34" charset="0"/>
                <a:cs typeface="Arial" pitchFamily="34" charset="0"/>
              </a:rPr>
              <a:t>De tip C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 tip S</a:t>
            </a: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C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857364"/>
            <a:ext cx="4743450" cy="4486275"/>
          </a:xfrm>
          <a:prstGeom prst="rect">
            <a:avLst/>
          </a:prstGeom>
        </p:spPr>
      </p:pic>
      <p:pic>
        <p:nvPicPr>
          <p:cNvPr id="7" name="Picture 6" descr="ACT3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2428875" cy="2695575"/>
          </a:xfrm>
          <a:prstGeom prst="rect">
            <a:avLst/>
          </a:prstGeom>
        </p:spPr>
      </p:pic>
      <p:pic>
        <p:nvPicPr>
          <p:cNvPr id="8" name="Picture 7" descr="ACT3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786058"/>
            <a:ext cx="3467100" cy="29718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Actel ACT3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714488"/>
            <a:ext cx="8643998" cy="12858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Rutarea se face pe orizontală utilizând canalele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Pe verticală sunt oferite trasee dedicate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7886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7158" y="1714488"/>
            <a:ext cx="8643998" cy="228601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Un canal constă din mai multe linii compuse din segmente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Lungimea minimă a unui segment: 2 molecule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Lungimea maximă: întregul circuit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Actel ACT3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857388"/>
            <a:ext cx="8429684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Un </a:t>
            </a:r>
            <a:r>
              <a:rPr lang="en-US" sz="2400" dirty="0" smtClean="0"/>
              <a:t>segment </a:t>
            </a:r>
            <a:r>
              <a:rPr lang="ro-RO" sz="2400" dirty="0" smtClean="0"/>
              <a:t>orizontal mai lung de 1</a:t>
            </a:r>
            <a:r>
              <a:rPr lang="en-US" sz="2400" dirty="0" smtClean="0"/>
              <a:t>/3</a:t>
            </a:r>
            <a:r>
              <a:rPr lang="ro-RO" sz="2400" dirty="0" smtClean="0"/>
              <a:t> din lungimea liniei se consideră lung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 orizontale nededicate rutează reţele de semnale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Există linii dedicate pentru clock, power şi ground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Liniile verticale sunt de 3 tipuri: intrare, ieşire, lungi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Un segment de intrare transportă intrarea unui CLB şi are acces la 2 canale de comunicaţie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Un segment de ieşire transportă ieşirea unui CLB şi are acces la 4 canale de comunicaţie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Segmentele lungi se folosesc pentru rutare generală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Interconexiuni cu antifuse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Sea-of-Gates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857388"/>
            <a:ext cx="8429684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Similare cu </a:t>
            </a:r>
            <a:r>
              <a:rPr lang="en-US" sz="2400" dirty="0" smtClean="0"/>
              <a:t>symmetrical arrays, </a:t>
            </a:r>
            <a:r>
              <a:rPr lang="en-US" sz="2400" dirty="0" err="1" smtClean="0"/>
              <a:t>macrocel</a:t>
            </a:r>
            <a:r>
              <a:rPr lang="ro-RO" sz="2400" dirty="0" smtClean="0"/>
              <a:t>ule</a:t>
            </a:r>
            <a:r>
              <a:rPr lang="en-US" sz="2400" dirty="0" smtClean="0"/>
              <a:t> </a:t>
            </a:r>
            <a:r>
              <a:rPr lang="en-US" sz="2400" dirty="0" err="1" smtClean="0"/>
              <a:t>aran</a:t>
            </a:r>
            <a:r>
              <a:rPr lang="ro-RO" sz="2400" dirty="0" smtClean="0"/>
              <a:t>jate într-o matrice 2d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Nu există spaţiu de rutare între macrocelule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Interconexiunile sunt configurate în celule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Actel</a:t>
            </a:r>
            <a:r>
              <a:rPr lang="ro-RO" sz="2400" dirty="0" smtClean="0"/>
              <a:t> </a:t>
            </a:r>
            <a:r>
              <a:rPr lang="en-US" sz="2400" dirty="0" err="1" smtClean="0"/>
              <a:t>ProASIC</a:t>
            </a:r>
            <a:r>
              <a:rPr lang="ro-RO" sz="2400" dirty="0" smtClean="0"/>
              <a:t>:</a:t>
            </a:r>
            <a:r>
              <a:rPr lang="en-US" sz="2400" dirty="0" smtClean="0"/>
              <a:t> </a:t>
            </a:r>
            <a:r>
              <a:rPr lang="ro-RO" sz="2400" dirty="0" smtClean="0"/>
              <a:t>EEPROM-based </a:t>
            </a:r>
            <a:r>
              <a:rPr lang="en-US" sz="2400" dirty="0" smtClean="0"/>
              <a:t>FPGA 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Ierarhie de 4 nivele: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resurse locale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 lungi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 foarte lungi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reţele globale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Actel ProASIC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06" y="1571612"/>
            <a:ext cx="4714908" cy="164307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Interconexiuni: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Locale – către cei 8 vecini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 lungi – până la 4 celule, fan-out majorat</a:t>
            </a:r>
          </a:p>
        </p:txBody>
      </p:sp>
      <p:pic>
        <p:nvPicPr>
          <p:cNvPr id="4" name="Picture 3" descr="ProAS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5325" y="2000240"/>
            <a:ext cx="4638675" cy="41148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406" y="3286124"/>
            <a:ext cx="4643470" cy="307183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Linii foarte lungi – pe dimensiunea circuitului, rutează semnale lungi sau cu necesar mare de fan-out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Reţele globale: clock şi alimentare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Hierarchical-based FPGAs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1571612"/>
            <a:ext cx="8643998" cy="50006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Macrocelule plasate ierarhic în circuit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Elemente cu granularitate mică la nivele de bază în ierarhie, formează elementele următorului nivel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FPGA-urile Altera au 2 nivele ierarhice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LE-uri grupate (8 la Flex8000, 10 la Flex6000, 16 la Cyclone II şi 8 la Stratix II)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Semnale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un </a:t>
            </a:r>
            <a:r>
              <a:rPr lang="ro-RO" sz="2400" dirty="0" smtClean="0"/>
              <a:t>LE sau LE-uri adiacente rutate local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 linie</a:t>
            </a:r>
            <a:r>
              <a:rPr lang="en-US" sz="2400" dirty="0" smtClean="0"/>
              <a:t>/</a:t>
            </a:r>
            <a:r>
              <a:rPr lang="ro-RO" sz="2400" dirty="0" smtClean="0"/>
              <a:t>coloană de LE cu o linie</a:t>
            </a:r>
            <a:r>
              <a:rPr lang="en-US" sz="2400" dirty="0" smtClean="0"/>
              <a:t>/</a:t>
            </a:r>
            <a:r>
              <a:rPr lang="ro-RO" sz="2400" dirty="0" smtClean="0"/>
              <a:t>coloană dedicată de interconexiuni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 coloană de interconexiuni rutează între linii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Un </a:t>
            </a:r>
            <a:r>
              <a:rPr lang="en-US" sz="2400" dirty="0" err="1" smtClean="0"/>
              <a:t>semnal</a:t>
            </a:r>
            <a:r>
              <a:rPr lang="en-US" sz="2400" dirty="0" smtClean="0"/>
              <a:t> de </a:t>
            </a:r>
            <a:r>
              <a:rPr lang="en-US" sz="2400" dirty="0" err="1" smtClean="0"/>
              <a:t>pe</a:t>
            </a:r>
            <a:r>
              <a:rPr lang="en-US" sz="2400" dirty="0" smtClean="0"/>
              <a:t> o </a:t>
            </a:r>
            <a:r>
              <a:rPr lang="en-US" sz="2400" dirty="0" err="1" smtClean="0"/>
              <a:t>coloan</a:t>
            </a:r>
            <a:r>
              <a:rPr lang="ro-RO" sz="2400" dirty="0" smtClean="0"/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trebuie</a:t>
            </a:r>
            <a:r>
              <a:rPr lang="en-US" sz="2400" dirty="0" smtClean="0"/>
              <a:t> </a:t>
            </a:r>
            <a:r>
              <a:rPr lang="en-US" sz="2400" dirty="0" err="1" smtClean="0"/>
              <a:t>rutat</a:t>
            </a:r>
            <a:r>
              <a:rPr lang="en-US" sz="2400" dirty="0" smtClean="0"/>
              <a:t> </a:t>
            </a:r>
            <a:r>
              <a:rPr lang="ro-RO" sz="2400" dirty="0" smtClean="0"/>
              <a:t>mai întâi pe o linie înainte de a intra într-un LE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Altera Stratix II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71658"/>
            <a:ext cx="7886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500174"/>
            <a:ext cx="5857916" cy="5000660"/>
          </a:xfrm>
        </p:spPr>
        <p:txBody>
          <a:bodyPr/>
          <a:lstStyle/>
          <a:p>
            <a:pPr marL="971550" lvl="1" indent="-457200">
              <a:lnSpc>
                <a:spcPct val="170000"/>
              </a:lnSpc>
              <a:buNone/>
            </a:pPr>
            <a:r>
              <a:rPr lang="ro-RO" sz="2100" b="1" dirty="0" smtClean="0"/>
              <a:t>ARHITECTURI RECONFIGURABILE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SRAM</a:t>
            </a:r>
            <a:endParaRPr lang="en-US" sz="2000" b="1" dirty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ro-RO" sz="2100" b="1" dirty="0" smtClean="0"/>
              <a:t>ARHITECTURI RECONFIGURABILE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antifuse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EEPROM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FPGA bazat pe FLASH</a:t>
            </a:r>
            <a:endParaRPr lang="en-US" sz="20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18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endParaRPr lang="ro-RO" sz="23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Despre ce vorbim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0232" y="12858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0232" y="242886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Altera Stratix II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trati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8599"/>
            <a:ext cx="7110420" cy="51365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Long Line Routing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Maya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LRout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571612"/>
            <a:ext cx="5486400" cy="49434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785926"/>
            <a:ext cx="4214842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Altera Stratix, Actel ProASIC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Canale</a:t>
            </a:r>
            <a:r>
              <a:rPr lang="en-US" sz="2400" dirty="0" smtClean="0"/>
              <a:t> </a:t>
            </a:r>
            <a:r>
              <a:rPr lang="en-US" sz="2400" dirty="0" err="1" smtClean="0"/>
              <a:t>orizontale</a:t>
            </a:r>
            <a:r>
              <a:rPr lang="en-US" sz="2400" dirty="0" smtClean="0"/>
              <a:t> </a:t>
            </a:r>
            <a:r>
              <a:rPr lang="ro-RO" sz="2400" dirty="0" smtClean="0"/>
              <a:t>şi verticale cu mai multe linii de-a lungul circuitului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Interconectare prin Logic Cluster la intersecţia liniilor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Island Routing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Maya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785926"/>
            <a:ext cx="4214842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Xilinx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Cluster-e înconjurate de linii segmentate, orizontale şi verticale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 cluster accesează rutarea prin connection boxes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Oricare segmente se pot conecta prin switch box</a:t>
            </a:r>
          </a:p>
        </p:txBody>
      </p:sp>
      <p:pic>
        <p:nvPicPr>
          <p:cNvPr id="9" name="Picture 8" descr="IslandRout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419" y="1890735"/>
            <a:ext cx="5972175" cy="47529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Cellular Routing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Maya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785926"/>
            <a:ext cx="4214842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Majoritatea conexiunilor sunt locale, puţine lungi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Xilinx XC6200, Atmel 6000 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Arhitecturi foarte </a:t>
            </a:r>
            <a:r>
              <a:rPr lang="en-US" sz="2400" dirty="0" smtClean="0"/>
              <a:t>fine grained (2 </a:t>
            </a:r>
            <a:r>
              <a:rPr lang="ro-RO" sz="2400" dirty="0" smtClean="0"/>
              <a:t>sau</a:t>
            </a:r>
            <a:r>
              <a:rPr lang="en-US" sz="2400" dirty="0" smtClean="0"/>
              <a:t> 3 </a:t>
            </a:r>
            <a:r>
              <a:rPr lang="ro-RO" sz="2400" dirty="0" smtClean="0"/>
              <a:t>funcţii de intrare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endParaRPr lang="ro-RO" sz="12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Dezavantaje: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Întârzieri semnificative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Dificultăţi </a:t>
            </a:r>
            <a:r>
              <a:rPr lang="en-US" sz="2400" i="1" dirty="0" smtClean="0"/>
              <a:t>CAD</a:t>
            </a:r>
            <a:endParaRPr lang="ro-RO" sz="2400" i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Costuri mari de programare</a:t>
            </a:r>
          </a:p>
        </p:txBody>
      </p:sp>
      <p:pic>
        <p:nvPicPr>
          <p:cNvPr id="6" name="Picture 5" descr="CelRou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857364"/>
            <a:ext cx="4391025" cy="44481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Row Routing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Maya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Gokhale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1785926"/>
            <a:ext cx="4857784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Utilizată la FPGA-uri antifuse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Actel ACT1, ProASIC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Orientare către conexiuni orizontale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Rutare între cluster-e logice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Utilizare de linii segmentate pentru reducerea întârzierilor</a:t>
            </a:r>
          </a:p>
        </p:txBody>
      </p:sp>
      <p:pic>
        <p:nvPicPr>
          <p:cNvPr id="9" name="Picture 8" descr="RowRou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71480"/>
            <a:ext cx="3500462" cy="602969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Hybrid (platform) FPGAs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1785926"/>
            <a:ext cx="8643998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Fabricanţii obligaţi să includă macro-uri testate, consacrate în circuite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Resurse oferite: </a:t>
            </a:r>
            <a:r>
              <a:rPr lang="en-US" sz="2400" dirty="0" smtClean="0"/>
              <a:t>RAM, clock managers,</a:t>
            </a:r>
            <a:r>
              <a:rPr lang="ro-RO" sz="2400" dirty="0" smtClean="0"/>
              <a:t> module </a:t>
            </a:r>
            <a:r>
              <a:rPr lang="en-US" sz="2400" dirty="0" err="1" smtClean="0"/>
              <a:t>aritmetic</a:t>
            </a:r>
            <a:r>
              <a:rPr lang="en-US" sz="2400" dirty="0" smtClean="0"/>
              <a:t> </a:t>
            </a:r>
            <a:r>
              <a:rPr lang="ro-RO" sz="2400" dirty="0" smtClean="0"/>
              <a:t>e, interfeţe de reţea, procesoare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Clase de aplicaţii după Xilinx: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system on chip (</a:t>
            </a:r>
            <a:r>
              <a:rPr lang="en-US" sz="2400" dirty="0" err="1" smtClean="0"/>
              <a:t>SoC</a:t>
            </a:r>
            <a:r>
              <a:rPr lang="en-US" sz="2400" dirty="0" smtClean="0"/>
              <a:t>)</a:t>
            </a:r>
            <a:r>
              <a:rPr lang="ro-RO" sz="2400" dirty="0" smtClean="0"/>
              <a:t> - </a:t>
            </a:r>
            <a:r>
              <a:rPr lang="en-US" sz="2400" dirty="0" err="1" smtClean="0"/>
              <a:t>Virtex</a:t>
            </a:r>
            <a:r>
              <a:rPr lang="ro-RO" sz="2400" dirty="0" smtClean="0"/>
              <a:t> </a:t>
            </a:r>
            <a:r>
              <a:rPr lang="en-US" sz="2400" dirty="0" smtClean="0"/>
              <a:t>4 FX</a:t>
            </a:r>
            <a:r>
              <a:rPr lang="ro-RO" sz="2400" dirty="0" smtClean="0"/>
              <a:t>:</a:t>
            </a:r>
            <a:r>
              <a:rPr lang="en-US" sz="2400" dirty="0" smtClean="0"/>
              <a:t> embedded processor, memory</a:t>
            </a:r>
            <a:r>
              <a:rPr lang="ro-RO" sz="2400" dirty="0" smtClean="0"/>
              <a:t>,</a:t>
            </a:r>
            <a:r>
              <a:rPr lang="en-US" sz="2400" dirty="0" smtClean="0"/>
              <a:t> dedicated bus resources</a:t>
            </a:r>
            <a:endParaRPr lang="ro-RO" sz="24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digital signal processing</a:t>
            </a:r>
            <a:r>
              <a:rPr lang="ro-RO" sz="2400" dirty="0" smtClean="0"/>
              <a:t> </a:t>
            </a:r>
            <a:r>
              <a:rPr lang="en-US" sz="2400" dirty="0" smtClean="0"/>
              <a:t>(DSP)</a:t>
            </a:r>
            <a:r>
              <a:rPr lang="ro-RO" sz="2400" dirty="0" smtClean="0"/>
              <a:t> - </a:t>
            </a:r>
            <a:r>
              <a:rPr lang="en-US" sz="2400" dirty="0" err="1" smtClean="0"/>
              <a:t>Virtex</a:t>
            </a:r>
            <a:r>
              <a:rPr lang="en-US" sz="2400" dirty="0" smtClean="0"/>
              <a:t> 4 SX</a:t>
            </a:r>
            <a:r>
              <a:rPr lang="ro-RO" sz="2400" dirty="0" smtClean="0"/>
              <a:t>: abundenţă de macro pentru înmulţire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smtClean="0"/>
              <a:t>pure logic </a:t>
            </a:r>
            <a:r>
              <a:rPr lang="ro-RO" sz="2400" dirty="0" smtClean="0"/>
              <a:t>- </a:t>
            </a:r>
            <a:r>
              <a:rPr lang="en-US" sz="2400" dirty="0" err="1" smtClean="0"/>
              <a:t>Virtex</a:t>
            </a:r>
            <a:r>
              <a:rPr lang="en-US" sz="2400" dirty="0" smtClean="0"/>
              <a:t> 4 LX</a:t>
            </a:r>
            <a:r>
              <a:rPr lang="ro-RO" sz="2400" dirty="0" smtClean="0"/>
              <a:t>: dominant tabele LUT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Xilinx Virtex II PRo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2844" y="1643050"/>
            <a:ext cx="5072098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Max. 4 procesoare RISC </a:t>
            </a:r>
            <a:r>
              <a:rPr lang="en-US" sz="2400" dirty="0" smtClean="0"/>
              <a:t>IBM Power PC 405</a:t>
            </a:r>
            <a:r>
              <a:rPr lang="ro-RO" sz="2400" dirty="0" smtClean="0"/>
              <a:t> la 300</a:t>
            </a:r>
            <a:r>
              <a:rPr lang="en-US" sz="2400" dirty="0" smtClean="0"/>
              <a:t>+</a:t>
            </a:r>
            <a:r>
              <a:rPr lang="ro-RO" sz="2400" dirty="0" smtClean="0"/>
              <a:t> MHz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dirty="0" smtClean="0"/>
              <a:t>Embedded high-speed serial </a:t>
            </a:r>
            <a:r>
              <a:rPr lang="en-US" sz="2400" i="1" dirty="0" err="1" smtClean="0"/>
              <a:t>RocketIO</a:t>
            </a:r>
            <a:r>
              <a:rPr lang="en-US" sz="2400" i="1" dirty="0" smtClean="0"/>
              <a:t> transceivers with up to 3.125 </a:t>
            </a:r>
            <a:r>
              <a:rPr lang="en-US" sz="2400" i="1" dirty="0" err="1" smtClean="0"/>
              <a:t>Gb</a:t>
            </a:r>
            <a:r>
              <a:rPr lang="en-US" sz="2400" i="1" dirty="0" smtClean="0"/>
              <a:t>/s per</a:t>
            </a:r>
            <a:r>
              <a:rPr lang="ro-RO" sz="2400" i="1" dirty="0" smtClean="0"/>
              <a:t> channel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i="1" dirty="0" smtClean="0"/>
              <a:t>Memorie </a:t>
            </a:r>
            <a:r>
              <a:rPr lang="ro-RO" sz="2400" dirty="0" smtClean="0"/>
              <a:t>dual port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BlockRAM</a:t>
            </a:r>
            <a:endParaRPr lang="ro-RO" sz="2400" i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400" dirty="0" smtClean="0"/>
              <a:t>18 </a:t>
            </a:r>
            <a:r>
              <a:rPr lang="en-US" sz="2400" i="1" dirty="0" smtClean="0"/>
              <a:t>× 18-bit multiplier blocks</a:t>
            </a:r>
            <a:endParaRPr lang="ro-RO" sz="2400" i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i="1" dirty="0" smtClean="0"/>
              <a:t>D</a:t>
            </a:r>
            <a:r>
              <a:rPr lang="en-US" sz="2400" i="1" dirty="0" err="1" smtClean="0"/>
              <a:t>igital</a:t>
            </a:r>
            <a:r>
              <a:rPr lang="en-US" sz="2400" i="1" dirty="0" smtClean="0"/>
              <a:t> clock manager (DCM) </a:t>
            </a:r>
            <a:r>
              <a:rPr lang="ro-RO" sz="2400" i="1" dirty="0" smtClean="0"/>
              <a:t>pentru autocalibrare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400" dirty="0" smtClean="0"/>
              <a:t>F</a:t>
            </a:r>
            <a:r>
              <a:rPr lang="en-US" sz="2400" dirty="0" err="1" smtClean="0"/>
              <a:t>ully</a:t>
            </a:r>
            <a:r>
              <a:rPr lang="en-US" sz="2400" dirty="0" smtClean="0"/>
              <a:t> digital solution for clock distribution delay compensation,</a:t>
            </a:r>
          </a:p>
          <a:p>
            <a:r>
              <a:rPr lang="ro-RO" sz="2400" dirty="0" smtClean="0"/>
              <a:t>On-chip c</a:t>
            </a:r>
            <a:r>
              <a:rPr lang="en-US" sz="2400" dirty="0" smtClean="0"/>
              <a:t>lock</a:t>
            </a:r>
            <a:r>
              <a:rPr lang="ro-RO" sz="2400" dirty="0" smtClean="0"/>
              <a:t> </a:t>
            </a:r>
            <a:r>
              <a:rPr lang="en-US" sz="2400" dirty="0" smtClean="0"/>
              <a:t>phase shifting</a:t>
            </a:r>
            <a:endParaRPr lang="ro-RO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76432"/>
            <a:ext cx="39433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4330700" cy="1014412"/>
          </a:xfrm>
        </p:spPr>
        <p:txBody>
          <a:bodyPr/>
          <a:lstStyle/>
          <a:p>
            <a:r>
              <a:rPr lang="ro-RO">
                <a:solidFill>
                  <a:schemeClr val="bg2"/>
                </a:solidFill>
              </a:rPr>
              <a:t>Vă mulţumesc!</a:t>
            </a:r>
            <a:r>
              <a:rPr lang="ro-RO"/>
              <a:t> </a:t>
            </a:r>
            <a:endParaRPr lang="en-US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FPGA bazat pe SRAM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4214818"/>
            <a:ext cx="8286808" cy="235745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Avantaje</a:t>
            </a:r>
            <a:r>
              <a:rPr lang="en-US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Configurare rapidă, de un număr nelimitat de ori</a:t>
            </a: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Permite reconfigurarea dinamică</a:t>
            </a:r>
            <a:endParaRPr kumimoji="1" lang="ro-RO" sz="20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Dezavantaje</a:t>
            </a:r>
            <a:r>
              <a:rPr lang="en-US" sz="2000" b="1" dirty="0" smtClean="0"/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Suprafaţă ocupată mare, </a:t>
            </a: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c</a:t>
            </a:r>
            <a:r>
              <a:rPr kumimoji="1" lang="en-US" sz="2000" kern="0" dirty="0" err="1" smtClean="0">
                <a:latin typeface="Arial" pitchFamily="34" charset="0"/>
                <a:cs typeface="Arial" pitchFamily="34" charset="0"/>
              </a:rPr>
              <a:t>onfigura</a:t>
            </a: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ţ</a:t>
            </a:r>
            <a:r>
              <a:rPr kumimoji="1" lang="en-US" sz="2000" kern="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kumimoji="1" lang="en-US" sz="2000" kern="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kumimoji="1" lang="ro-RO" sz="2000" kern="0" dirty="0" smtClean="0">
                <a:latin typeface="Arial" pitchFamily="34" charset="0"/>
                <a:cs typeface="Arial" pitchFamily="34" charset="0"/>
              </a:rPr>
              <a:t>pierde la oprire – volatilă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Consumă energie în mod continuu, informaţia sensibilă la furt</a:t>
            </a:r>
            <a:endParaRPr lang="en-US" sz="2000" dirty="0" smtClean="0"/>
          </a:p>
        </p:txBody>
      </p:sp>
      <p:pic>
        <p:nvPicPr>
          <p:cNvPr id="4" name="Picture 3" descr="XilSR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210050" cy="23812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86314" y="1643050"/>
            <a:ext cx="4357686" cy="264320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SRAM-based FPGA: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Cele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r</a:t>
            </a:r>
            <a:r>
              <a:rPr lang="ro-RO" sz="2000" dirty="0" smtClean="0"/>
              <a:t>ă</a:t>
            </a:r>
            <a:r>
              <a:rPr lang="en-US" sz="2000" dirty="0" smtClean="0"/>
              <a:t>sp</a:t>
            </a:r>
            <a:r>
              <a:rPr lang="ro-RO" sz="2000" dirty="0" smtClean="0"/>
              <a:t>â</a:t>
            </a:r>
            <a:r>
              <a:rPr lang="en-US" sz="2000" dirty="0" err="1" smtClean="0"/>
              <a:t>ndite</a:t>
            </a:r>
            <a:r>
              <a:rPr lang="en-US" sz="2000" dirty="0" smtClean="0"/>
              <a:t> </a:t>
            </a:r>
            <a:r>
              <a:rPr lang="ro-RO" sz="2000" dirty="0" smtClean="0"/>
              <a:t>FPGA-uri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Arhitectura memoriilor SRAM din FPGA diferită de SRAM comercial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O celulă de memorie (5 tranzistori) controlează direct şi permanent configuraţia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dirty="0" smtClean="0"/>
              <a:t>	unui circuit 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dirty="0" smtClean="0"/>
              <a:t>	sau a unei interconexiuni</a:t>
            </a:r>
          </a:p>
        </p:txBody>
      </p:sp>
      <p:pic>
        <p:nvPicPr>
          <p:cNvPr id="7" name="Picture 6" descr="wirepro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2980031" cy="2633668"/>
          </a:xfrm>
          <a:prstGeom prst="rect">
            <a:avLst/>
          </a:prstGeom>
        </p:spPr>
      </p:pic>
      <p:pic>
        <p:nvPicPr>
          <p:cNvPr id="8" name="Picture 7" descr="muxpro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500174"/>
            <a:ext cx="2913191" cy="270510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6357958"/>
            <a:ext cx="74295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ntifuse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2000240"/>
            <a:ext cx="8572560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dirty="0" err="1" smtClean="0"/>
              <a:t>Antifuse</a:t>
            </a:r>
            <a:r>
              <a:rPr lang="en-US" sz="2400" dirty="0" smtClean="0"/>
              <a:t>: </a:t>
            </a:r>
            <a:r>
              <a:rPr lang="ro-RO" sz="2400" dirty="0" smtClean="0"/>
              <a:t>în mod normal conexiune deschisă, d</a:t>
            </a:r>
            <a:r>
              <a:rPr kumimoji="1" lang="ro-RO" sz="2400" kern="0" dirty="0" smtClean="0">
                <a:latin typeface="Arial" pitchFamily="34" charset="0"/>
                <a:cs typeface="Arial" pitchFamily="34" charset="0"/>
              </a:rPr>
              <a:t>ielectric între terminale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Stare iniţială</a:t>
            </a:r>
            <a:r>
              <a:rPr kumimoji="1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1" lang="ro-RO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rezistenţă mare a dielectricului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kern="0" dirty="0" smtClean="0">
                <a:latin typeface="Arial" pitchFamily="34" charset="0"/>
                <a:cs typeface="Arial" pitchFamily="34" charset="0"/>
              </a:rPr>
              <a:t>Aplicarea unei tensiuni de programare “topeşte” dielectricul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kern="0" dirty="0" smtClean="0">
                <a:latin typeface="Arial" pitchFamily="34" charset="0"/>
                <a:cs typeface="Arial" pitchFamily="34" charset="0"/>
              </a:rPr>
              <a:t>Programare rapidă, prin puls de tensiune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Stare finală</a:t>
            </a:r>
            <a:r>
              <a:rPr kumimoji="1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1" lang="ro-RO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rezistenţă redusă a dielectricului (</a:t>
            </a:r>
            <a:r>
              <a:rPr kumimoji="1" lang="en-US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~</a:t>
            </a:r>
            <a:r>
              <a:rPr kumimoji="1" lang="ro-RO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100</a:t>
            </a:r>
            <a:r>
              <a:rPr kumimoji="1" lang="el-GR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Ω</a:t>
            </a:r>
            <a:r>
              <a:rPr kumimoji="1" lang="ro-RO" sz="2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400" kern="0" dirty="0" smtClean="0">
                <a:latin typeface="Arial" pitchFamily="34" charset="0"/>
                <a:cs typeface="Arial" pitchFamily="34" charset="0"/>
              </a:rPr>
              <a:t>2 variante: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i="1" dirty="0" smtClean="0"/>
              <a:t>Programmable Low-Impedance Circuit Element (PLICE)</a:t>
            </a:r>
            <a:endParaRPr lang="ro-RO" sz="2400" i="1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i="1" dirty="0" smtClean="0"/>
              <a:t>Metal </a:t>
            </a:r>
            <a:r>
              <a:rPr lang="en-US" sz="2400" i="1" dirty="0" err="1" smtClean="0"/>
              <a:t>Antifuse</a:t>
            </a:r>
            <a:endParaRPr kumimoji="1" lang="ro-RO" sz="24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ntifuse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5143512"/>
            <a:ext cx="8286808" cy="12858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i="1" dirty="0" smtClean="0"/>
              <a:t>PLICE</a:t>
            </a:r>
            <a:r>
              <a:rPr lang="ro-RO" sz="2000" b="1" i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ONO dielectric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Sandwich din PolySi – dielectric – n</a:t>
            </a:r>
            <a:r>
              <a:rPr lang="en-US" sz="2000" dirty="0" smtClean="0"/>
              <a:t>+</a:t>
            </a:r>
            <a:r>
              <a:rPr lang="ro-RO" sz="2000" dirty="0" smtClean="0"/>
              <a:t> strat de difuzie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16" y="3000372"/>
            <a:ext cx="2071702" cy="57150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dirty="0" smtClean="0"/>
              <a:t>PLICE -  Actel</a:t>
            </a:r>
            <a:endParaRPr kumimoji="1" lang="ro-RO" sz="2000" b="1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16" y="2857496"/>
            <a:ext cx="1928826" cy="10001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dirty="0" err="1" smtClean="0"/>
              <a:t>ViaLink</a:t>
            </a:r>
            <a:r>
              <a:rPr lang="ro-RO" sz="2000" b="1" dirty="0" smtClean="0"/>
              <a:t> -  </a:t>
            </a:r>
            <a:endParaRPr lang="en-US" sz="2000" b="1" dirty="0" smtClean="0"/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2000" b="1" dirty="0" err="1" smtClean="0"/>
              <a:t>QuickLogic</a:t>
            </a: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ntifus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6238875" cy="324802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42910" y="5143512"/>
            <a:ext cx="8286808" cy="135729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ro-RO" sz="2000" b="1" i="1" dirty="0" smtClean="0"/>
              <a:t>ViaLink: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Dielectric din siliciu amorfic programabil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Sandwich din strat metalic – dielectric – strat metalic</a:t>
            </a: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antifus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5400675" cy="318135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8596" y="6357958"/>
            <a:ext cx="74295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FPGA bazat pe a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ntifuse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1785926"/>
            <a:ext cx="8286808" cy="24288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ro-RO" sz="2400" b="1" dirty="0" smtClean="0"/>
              <a:t>A</a:t>
            </a:r>
            <a:r>
              <a:rPr lang="en-US" sz="2400" b="1" dirty="0" err="1" smtClean="0"/>
              <a:t>vanta</a:t>
            </a:r>
            <a:r>
              <a:rPr lang="ro-RO" sz="2400" b="1" dirty="0" smtClean="0"/>
              <a:t>je: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suprafaţa scăzută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Imposibilitatea furtului, necesită microscop electronic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rezistenţă şi capacitate parazită scăzute faţă de tranzistori </a:t>
            </a:r>
            <a:r>
              <a:rPr lang="ro-RO" sz="2400" dirty="0" smtClean="0">
                <a:sym typeface="Wingdings"/>
              </a:rPr>
              <a:t> </a:t>
            </a:r>
            <a:r>
              <a:rPr lang="ro-RO" sz="2400" dirty="0" smtClean="0"/>
              <a:t>reducerea întârzierilor </a:t>
            </a:r>
            <a:r>
              <a:rPr lang="en-US" sz="2400" i="1" dirty="0" smtClean="0"/>
              <a:t>RC </a:t>
            </a:r>
            <a:r>
              <a:rPr lang="ro-RO" sz="2400" i="1" dirty="0" smtClean="0"/>
              <a:t>la rutare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10" y="1785926"/>
            <a:ext cx="8286808" cy="221457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ro-RO" sz="2400" b="1" i="1" dirty="0" smtClean="0"/>
              <a:t>Dezavantaje: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FPGA bazate pe </a:t>
            </a:r>
            <a:r>
              <a:rPr lang="en-US" sz="2400" i="1" dirty="0" err="1" smtClean="0"/>
              <a:t>antifuse</a:t>
            </a:r>
            <a:r>
              <a:rPr lang="ro-RO" sz="2400" i="1" dirty="0" smtClean="0"/>
              <a:t> nu sunt potrivite pentru reprogramări frecvente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FPGA bazate pe </a:t>
            </a:r>
            <a:r>
              <a:rPr lang="en-US" sz="2400" i="1" dirty="0" err="1" smtClean="0"/>
              <a:t>antifuse</a:t>
            </a:r>
            <a:r>
              <a:rPr lang="ro-RO" sz="2400" i="1" dirty="0" smtClean="0"/>
              <a:t> sunt de obicei program</a:t>
            </a:r>
            <a:r>
              <a:rPr lang="en-US" sz="2400" i="1" dirty="0" smtClean="0"/>
              <a:t>a</a:t>
            </a:r>
            <a:r>
              <a:rPr lang="ro-RO" sz="2400" i="1" dirty="0" smtClean="0"/>
              <a:t>te o singură dată (</a:t>
            </a:r>
            <a:r>
              <a:rPr lang="en-US" sz="2400" b="1" i="1" dirty="0" smtClean="0"/>
              <a:t>one-time programmable FPGAs</a:t>
            </a:r>
            <a:r>
              <a:rPr lang="ro-RO" sz="2400" i="1" dirty="0" smtClean="0"/>
              <a:t>)</a:t>
            </a:r>
            <a:endParaRPr kumimoji="1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49" y="4000505"/>
            <a:ext cx="69064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429396"/>
            <a:ext cx="742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Burleson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Gogniat</a:t>
            </a:r>
            <a:r>
              <a:rPr lang="en-US" sz="1400" kern="0" dirty="0" smtClean="0">
                <a:latin typeface="+mn-lt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FPGA bazat pe EEPROM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4429132"/>
            <a:ext cx="8286808" cy="228601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en-US" sz="2000" b="1" dirty="0" smtClean="0"/>
              <a:t>EPROM (Erasable PROM)</a:t>
            </a:r>
            <a:r>
              <a:rPr lang="ro-RO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err="1" smtClean="0"/>
              <a:t>ba</a:t>
            </a:r>
            <a:r>
              <a:rPr lang="ro-RO" sz="2000" dirty="0" smtClean="0"/>
              <a:t>za este o poartă flotantă, programabilă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Se aplică 10-21V între control gate şi transistor drain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Aceasta duce la încărcarea negativă a control gate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Se compensează tensiunea aplicată pe control gate şi astfel tranzistorul rămâne blocat</a:t>
            </a:r>
          </a:p>
        </p:txBody>
      </p:sp>
      <p:pic>
        <p:nvPicPr>
          <p:cNvPr id="4" name="Picture 3" descr="epr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4594528" cy="3143272"/>
          </a:xfrm>
          <a:prstGeom prst="rect">
            <a:avLst/>
          </a:prstGeom>
        </p:spPr>
      </p:pic>
      <p:pic>
        <p:nvPicPr>
          <p:cNvPr id="6" name="Picture 5" descr="eepro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571612"/>
            <a:ext cx="5518499" cy="327660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4714884"/>
            <a:ext cx="8715436" cy="171451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en-US" sz="2000" b="1" dirty="0" smtClean="0"/>
              <a:t>E</a:t>
            </a:r>
            <a:r>
              <a:rPr lang="ro-RO" sz="2000" b="1" dirty="0" smtClean="0"/>
              <a:t>E</a:t>
            </a:r>
            <a:r>
              <a:rPr lang="en-US" sz="2000" b="1" dirty="0" smtClean="0"/>
              <a:t>PROM (E</a:t>
            </a:r>
            <a:r>
              <a:rPr lang="ro-RO" sz="2000" b="1" dirty="0" smtClean="0"/>
              <a:t>llectrically Erasable </a:t>
            </a:r>
            <a:r>
              <a:rPr lang="en-US" sz="2000" b="1" dirty="0" smtClean="0"/>
              <a:t>PROM)</a:t>
            </a:r>
            <a:r>
              <a:rPr lang="ro-RO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Se aplică o tensiune ridicată la control gate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2</a:t>
            </a:r>
            <a:r>
              <a:rPr lang="en-US" sz="2000" dirty="0" smtClean="0"/>
              <a:t>+ </a:t>
            </a:r>
            <a:r>
              <a:rPr lang="en-US" sz="2000" dirty="0" err="1" smtClean="0"/>
              <a:t>tranzistori</a:t>
            </a:r>
            <a:r>
              <a:rPr lang="en-US" sz="2000" dirty="0" smtClean="0"/>
              <a:t> </a:t>
            </a:r>
            <a:r>
              <a:rPr lang="en-US" sz="2000" dirty="0" err="1" smtClean="0"/>
              <a:t>folosi</a:t>
            </a:r>
            <a:r>
              <a:rPr lang="ro-RO" sz="2000" dirty="0" smtClean="0"/>
              <a:t>ţi într-o celulă ROM: access şi programmed transistor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Programmed transistor: aceeaşi funcţie cu floating gate din EPROM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Reprogramabilitate similară SRAM dar lentă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596" y="6429396"/>
            <a:ext cx="74295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1714488"/>
            <a:ext cx="3857652" cy="228601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ro-RO" sz="2000" b="1" dirty="0" smtClean="0"/>
              <a:t>FLASH: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Memorie nevolatilă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Programare limitată ca număr de ori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Nepotrivită pentru reconfigurable computing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Exemple de CLB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4714884"/>
            <a:ext cx="8286808" cy="21431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ro-RO" sz="2000" b="1" dirty="0" smtClean="0"/>
              <a:t>CLB (Xilinx şi Altera Cyclone</a:t>
            </a:r>
            <a:r>
              <a:rPr lang="en-US" sz="2000" b="1" dirty="0" smtClean="0"/>
              <a:t>)</a:t>
            </a:r>
            <a:r>
              <a:rPr lang="ro-RO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LUT cu 4-6 intrări pentru memorarea configuraţiei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Un set de multiplexoare pentru selecţia intrărilor la LUT şi bistabil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Logică aritmetică pentru sumatoare (z şi cout)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Un bistabil</a:t>
            </a:r>
          </a:p>
        </p:txBody>
      </p:sp>
      <p:pic>
        <p:nvPicPr>
          <p:cNvPr id="14" name="Picture 13" descr="XilCL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048625" cy="3248025"/>
          </a:xfrm>
          <a:prstGeom prst="rect">
            <a:avLst/>
          </a:prstGeom>
        </p:spPr>
      </p:pic>
      <p:pic>
        <p:nvPicPr>
          <p:cNvPr id="19" name="Picture 18" descr="AltCL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662" y="1747837"/>
            <a:ext cx="5400675" cy="336232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28596" y="4714860"/>
            <a:ext cx="8286808" cy="21431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ro-RO" sz="2000" b="1" dirty="0" smtClean="0"/>
              <a:t>CLB (Altera StratixII</a:t>
            </a:r>
            <a:r>
              <a:rPr lang="en-US" sz="2000" b="1" dirty="0" smtClean="0"/>
              <a:t>)</a:t>
            </a:r>
            <a:r>
              <a:rPr lang="ro-RO" sz="2000" b="1" dirty="0" smtClean="0"/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000" dirty="0" smtClean="0"/>
              <a:t>Un set de multiplexoare, bistabile şi logică aritmetică pentru sumatoare (z şi cout)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dirty="0" smtClean="0"/>
              <a:t>Mix</a:t>
            </a:r>
            <a:r>
              <a:rPr lang="ro-RO" sz="2000" dirty="0" smtClean="0"/>
              <a:t> de LUT cu 3 şi</a:t>
            </a:r>
            <a:r>
              <a:rPr lang="en-US" sz="2000" dirty="0" smtClean="0"/>
              <a:t> 4</a:t>
            </a:r>
            <a:r>
              <a:rPr lang="ro-RO" sz="2000" dirty="0" smtClean="0"/>
              <a:t> intrări ce asigură compatibilitate cu design+uri cu 4 intrări dar şi posibilitatea de design+uri cu max. 8 intrări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Structuri de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857388"/>
            <a:ext cx="3714776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Matrice de CLB-uri şi interconexiuni programabile  cu structură dependentă de fabricant</a:t>
            </a: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Structuri:</a:t>
            </a:r>
            <a:r>
              <a:rPr lang="en-US" sz="2400" dirty="0" smtClean="0"/>
              <a:t> </a:t>
            </a:r>
            <a:endParaRPr lang="ro-RO" sz="2400" dirty="0" smtClean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Symmetrical Array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Row-based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Hierarchy-based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Sea-of-gates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38577"/>
            <a:ext cx="4792833" cy="500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1538" y="5929330"/>
            <a:ext cx="3714776" cy="48577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endParaRPr kumimoji="1" lang="en-US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4839</TotalTime>
  <Words>1374</Words>
  <Application>Microsoft Office PowerPoint</Application>
  <PresentationFormat>On-screen Show (4:3)</PresentationFormat>
  <Paragraphs>216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Taking care of business design template</vt:lpstr>
      <vt:lpstr>Plans design template</vt:lpstr>
      <vt:lpstr>Glowing puzzle pieces design template</vt:lpstr>
      <vt:lpstr>Teamwork puzzle design template</vt:lpstr>
      <vt:lpstr>Calcul Reconfigurabil</vt:lpstr>
      <vt:lpstr>Despre ce vorbim ?</vt:lpstr>
      <vt:lpstr>2. FPGA bazat pe SRAM</vt:lpstr>
      <vt:lpstr>Antifuse</vt:lpstr>
      <vt:lpstr>Antifuse</vt:lpstr>
      <vt:lpstr>FPGA bazat pe antifuse</vt:lpstr>
      <vt:lpstr>FPGA bazat pe EEPROM</vt:lpstr>
      <vt:lpstr>Exemple de CLB</vt:lpstr>
      <vt:lpstr>Structuri de FPGA</vt:lpstr>
      <vt:lpstr>Symmetrical Array</vt:lpstr>
      <vt:lpstr>Xilinx Virtex</vt:lpstr>
      <vt:lpstr>Atmel AT40K</vt:lpstr>
      <vt:lpstr>Row-Based FPGAs</vt:lpstr>
      <vt:lpstr>Actel ACT3</vt:lpstr>
      <vt:lpstr>Actel ACT3</vt:lpstr>
      <vt:lpstr>Sea-of-Gates</vt:lpstr>
      <vt:lpstr>Actel ProASIC</vt:lpstr>
      <vt:lpstr>Hierarchical-based FPGAs</vt:lpstr>
      <vt:lpstr>Altera Stratix II</vt:lpstr>
      <vt:lpstr>Altera Stratix II</vt:lpstr>
      <vt:lpstr>Long Line Routing</vt:lpstr>
      <vt:lpstr>Island Routing</vt:lpstr>
      <vt:lpstr>Cellular Routing</vt:lpstr>
      <vt:lpstr>Row Routing</vt:lpstr>
      <vt:lpstr>Hybrid (platform) FPGAs</vt:lpstr>
      <vt:lpstr>Xilinx Virtex II PRo</vt:lpstr>
      <vt:lpstr>Vă mulţumesc!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3</dc:title>
  <dc:subject>Calcul reconfigurabil</dc:subject>
  <dc:creator>Lucian Prodan</dc:creator>
  <cp:lastModifiedBy>LuChan</cp:lastModifiedBy>
  <cp:revision>291</cp:revision>
  <dcterms:created xsi:type="dcterms:W3CDTF">2003-08-01T10:28:50Z</dcterms:created>
  <dcterms:modified xsi:type="dcterms:W3CDTF">2013-03-28T16:53:57Z</dcterms:modified>
</cp:coreProperties>
</file>