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5" r:id="rId3"/>
    <p:sldMasterId id="2147483711" r:id="rId4"/>
  </p:sldMasterIdLst>
  <p:sldIdLst>
    <p:sldId id="321" r:id="rId5"/>
    <p:sldId id="322" r:id="rId6"/>
    <p:sldId id="331" r:id="rId7"/>
    <p:sldId id="351" r:id="rId8"/>
    <p:sldId id="363" r:id="rId9"/>
    <p:sldId id="364" r:id="rId10"/>
    <p:sldId id="365" r:id="rId11"/>
    <p:sldId id="366" r:id="rId12"/>
    <p:sldId id="346" r:id="rId13"/>
    <p:sldId id="352" r:id="rId14"/>
    <p:sldId id="353" r:id="rId15"/>
    <p:sldId id="354" r:id="rId16"/>
    <p:sldId id="358" r:id="rId17"/>
    <p:sldId id="368" r:id="rId18"/>
    <p:sldId id="355" r:id="rId19"/>
    <p:sldId id="370" r:id="rId20"/>
    <p:sldId id="356" r:id="rId21"/>
    <p:sldId id="357" r:id="rId22"/>
    <p:sldId id="359" r:id="rId23"/>
    <p:sldId id="360" r:id="rId24"/>
    <p:sldId id="361" r:id="rId25"/>
    <p:sldId id="362" r:id="rId26"/>
    <p:sldId id="369" r:id="rId27"/>
    <p:sldId id="31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00"/>
    <a:srgbClr val="0000FF"/>
    <a:srgbClr val="3366FF"/>
    <a:srgbClr val="009999"/>
    <a:srgbClr val="99CCFF"/>
    <a:srgbClr val="CC33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2888"/>
            <a:ext cx="8610600" cy="19526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2286000"/>
            <a:ext cx="3429000" cy="1554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332F52EC-D41F-4906-B921-1385DE329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23125-47B5-4262-850F-8286BE555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2563"/>
            <a:ext cx="2019300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5905500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47C6B-D003-4FC7-895B-061F60EDB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4475163"/>
            <a:ext cx="8512175" cy="114141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638" y="5645150"/>
            <a:ext cx="5354637" cy="1101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785B68-DEBF-4202-9EA3-FE0157774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B32D6-9E8A-40E7-9933-BC10CF6F0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5804-4C40-4EC3-990A-FF700DA6A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6813" y="1514475"/>
            <a:ext cx="3836987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514475"/>
            <a:ext cx="3836988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C2DE8-7D97-4C65-A62A-4BA63F3BB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E8B58-E02B-4F32-A9B9-86AE3DC44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61473-5160-4B82-81CF-7BD6C827F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1CBB0-5FEB-4DC9-930D-4F4521A63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B8021-452E-4B51-B02E-12F28E301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6C9F-81AF-4FF9-8D5B-26027800F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B9066-B019-4159-A153-4FAD6DC26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D0C09-6FC0-41B2-83B2-1C7A05676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68263"/>
            <a:ext cx="2008188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438" y="68263"/>
            <a:ext cx="5872162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5C07F-D80C-425E-B750-318438D3B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17B9A5-7613-40D1-9165-CC9E39071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91017-7611-423B-95A5-152C03F6B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FBBD9-AE7D-4D44-B5A5-FFD39AEA8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90D95-490B-4767-AC94-8EDE12089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E4158-BB78-4D18-B1B7-5644A69E3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FEB2A-13FF-41F8-86A1-688C8930A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79BE4-55BA-47B0-A593-6EEBEC7D2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290D-D351-42A2-BB84-05EA6B9EE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87243-D21D-4335-9EAA-89F8CB899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56083-2A68-4782-A864-5852EB1887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0C773-2AA1-478B-B068-0D3D11A9E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8DE3C-97D6-4F82-B85D-48FFA1B4E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876800"/>
            <a:ext cx="7543800" cy="9477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867400"/>
            <a:ext cx="69342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45903E-7EDA-4B84-A688-E5A264A9F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9EFBA-2B8B-4E82-AEF9-FF3BB2939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25D27-75B2-4980-A3EF-F6FFFAE4D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85F0E-E2D1-49D5-A0F6-58098368E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9738E-CFEE-4B60-A167-9F4F552A0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5563F-BA1C-4CE4-89A6-92DD3AA10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C06B1-2FCC-4C51-9844-AAA9F4C53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B78E8-364D-4813-9B1D-BF433A824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38787-3D54-4486-91A2-C74FE039F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D88B2-E43F-4A3B-BE0C-D0C9DDA32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9C7AE-6C88-4D67-8B57-B6D4B4E8F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45CC-92DE-4310-BD04-F3EE664B7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D08D1-FEFC-4BE6-A8AA-024710D37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CD16D-3B02-4843-B943-C0582945D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2F1BE-3816-40F3-BE58-37EC7693D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D2241-30E5-4004-BA18-25BF29FF8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CF822-CBBE-47E1-A2F2-E926099D8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32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CE49075-CAA2-4C57-ADAC-3CA28FC4E9C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68263"/>
            <a:ext cx="803275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6813" y="1514475"/>
            <a:ext cx="78263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10450" y="6538913"/>
            <a:ext cx="11811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30725" y="6540500"/>
            <a:ext cx="28940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7263" y="6540500"/>
            <a:ext cx="5635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795A7FBA-69D5-47B6-9701-A469D3C38A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49AB79DC-5CAE-4136-ADBD-BEB65A80D30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0863" y="152400"/>
            <a:ext cx="7170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" y="16002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06AFDA47-8670-4157-82C5-119635519C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Calcul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</a:rPr>
              <a:t>Reconfigurabil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S.l.dr.ing</a:t>
            </a:r>
            <a:r>
              <a:rPr lang="en-US" dirty="0" smtClean="0"/>
              <a:t>. Lucian </a:t>
            </a:r>
            <a:r>
              <a:rPr lang="en-US" dirty="0" err="1" smtClean="0"/>
              <a:t>Prodan</a:t>
            </a:r>
            <a:r>
              <a:rPr lang="en-US" dirty="0" smtClean="0"/>
              <a:t> – Curs 2</a:t>
            </a:r>
            <a:endParaRPr lang="en-US" dirty="0"/>
          </a:p>
        </p:txBody>
      </p:sp>
      <p:pic>
        <p:nvPicPr>
          <p:cNvPr id="7" name="Picture 6" descr="up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429264"/>
            <a:ext cx="1133475" cy="1123950"/>
          </a:xfrm>
          <a:prstGeom prst="rect">
            <a:avLst/>
          </a:prstGeom>
        </p:spPr>
      </p:pic>
      <p:pic>
        <p:nvPicPr>
          <p:cNvPr id="9" name="Picture 8" descr="acs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590" y="5429264"/>
            <a:ext cx="1275621" cy="11335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Top-Down VS Bottom-Up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14348" y="1643050"/>
            <a:ext cx="8286808" cy="492919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000" b="1" dirty="0" smtClean="0"/>
              <a:t>Top-Down: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err="1" smtClean="0"/>
              <a:t>adauga</a:t>
            </a:r>
            <a:r>
              <a:rPr lang="en-US" sz="2000" dirty="0" smtClean="0"/>
              <a:t> no</a:t>
            </a:r>
            <a:r>
              <a:rPr lang="ro-RO" sz="2000" dirty="0" smtClean="0"/>
              <a:t>ţ</a:t>
            </a:r>
            <a:r>
              <a:rPr lang="en-US" sz="2000" dirty="0" err="1" smtClean="0"/>
              <a:t>iuni</a:t>
            </a:r>
            <a:r>
              <a:rPr lang="en-US" sz="2000" dirty="0" smtClean="0"/>
              <a:t> </a:t>
            </a:r>
            <a:r>
              <a:rPr lang="en-US" sz="2000" dirty="0" err="1" smtClean="0"/>
              <a:t>func</a:t>
            </a:r>
            <a:r>
              <a:rPr lang="ro-RO" sz="2000" dirty="0" smtClean="0"/>
              <a:t>ţ</a:t>
            </a:r>
            <a:r>
              <a:rPr lang="en-US" sz="2000" dirty="0" err="1" smtClean="0"/>
              <a:t>ionale</a:t>
            </a:r>
            <a:r>
              <a:rPr lang="en-US" sz="2000" dirty="0" smtClean="0"/>
              <a:t> la </a:t>
            </a:r>
            <a:r>
              <a:rPr lang="en-US" sz="2000" dirty="0" err="1" smtClean="0"/>
              <a:t>fiecare</a:t>
            </a:r>
            <a:r>
              <a:rPr lang="en-US" sz="2000" dirty="0" smtClean="0"/>
              <a:t> </a:t>
            </a:r>
            <a:r>
              <a:rPr lang="en-US" sz="2000" dirty="0" err="1" smtClean="0"/>
              <a:t>nivel</a:t>
            </a:r>
            <a:r>
              <a:rPr lang="en-US" sz="2000" dirty="0" smtClean="0"/>
              <a:t> de </a:t>
            </a:r>
            <a:r>
              <a:rPr lang="en-US" sz="2000" dirty="0" err="1" smtClean="0"/>
              <a:t>abstractizare</a:t>
            </a:r>
            <a:endParaRPr lang="en-US" sz="20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err="1" smtClean="0"/>
              <a:t>d</a:t>
            </a:r>
            <a:r>
              <a:rPr lang="en-US" sz="2000" dirty="0" err="1" smtClean="0"/>
              <a:t>ecizii</a:t>
            </a:r>
            <a:r>
              <a:rPr lang="en-US" sz="2000" dirty="0" smtClean="0"/>
              <a:t> </a:t>
            </a:r>
            <a:r>
              <a:rPr lang="en-US" sz="2000" dirty="0" err="1" smtClean="0"/>
              <a:t>luate</a:t>
            </a:r>
            <a:r>
              <a:rPr lang="en-US" sz="2000" dirty="0" smtClean="0"/>
              <a:t> cu un minim de </a:t>
            </a:r>
            <a:r>
              <a:rPr lang="en-US" sz="2000" dirty="0" err="1" smtClean="0"/>
              <a:t>informa</a:t>
            </a:r>
            <a:r>
              <a:rPr lang="ro-RO" sz="2000" dirty="0" smtClean="0"/>
              <a:t>ţ</a:t>
            </a:r>
            <a:r>
              <a:rPr lang="en-US" sz="2000" dirty="0" err="1" smtClean="0"/>
              <a:t>ie</a:t>
            </a:r>
            <a:r>
              <a:rPr lang="en-US" sz="2000" dirty="0" smtClean="0"/>
              <a:t>: pot </a:t>
            </a:r>
            <a:r>
              <a:rPr lang="en-US" sz="2000" dirty="0" err="1" smtClean="0"/>
              <a:t>fi</a:t>
            </a:r>
            <a:r>
              <a:rPr lang="en-US" sz="2000" dirty="0" smtClean="0"/>
              <a:t> </a:t>
            </a:r>
            <a:r>
              <a:rPr lang="en-US" sz="2000" dirty="0" err="1" smtClean="0"/>
              <a:t>mai</a:t>
            </a:r>
            <a:r>
              <a:rPr lang="en-US" sz="2000" dirty="0" smtClean="0"/>
              <a:t> </a:t>
            </a:r>
            <a:r>
              <a:rPr lang="en-US" sz="2000" dirty="0" err="1" smtClean="0"/>
              <a:t>multe</a:t>
            </a:r>
            <a:r>
              <a:rPr lang="en-US" sz="2000" dirty="0" smtClean="0"/>
              <a:t> alternative de design la </a:t>
            </a:r>
            <a:r>
              <a:rPr lang="en-US" sz="2000" dirty="0" err="1" smtClean="0"/>
              <a:t>fiecare</a:t>
            </a:r>
            <a:r>
              <a:rPr lang="en-US" sz="2000" dirty="0" smtClean="0"/>
              <a:t> pas de </a:t>
            </a:r>
            <a:r>
              <a:rPr lang="en-US" sz="2000" dirty="0" err="1" smtClean="0"/>
              <a:t>abstractizare</a:t>
            </a:r>
            <a:r>
              <a:rPr lang="en-US" sz="2000" dirty="0" smtClean="0"/>
              <a:t> 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err="1" smtClean="0"/>
              <a:t>alege</a:t>
            </a:r>
            <a:r>
              <a:rPr lang="en-US" sz="2000" dirty="0" smtClean="0"/>
              <a:t> </a:t>
            </a:r>
            <a:r>
              <a:rPr lang="en-US" sz="2000" dirty="0" err="1" smtClean="0"/>
              <a:t>pe</a:t>
            </a:r>
            <a:r>
              <a:rPr lang="en-US" sz="2000" dirty="0" smtClean="0"/>
              <a:t> </a:t>
            </a:r>
            <a:r>
              <a:rPr lang="en-US" sz="2000" dirty="0" err="1" smtClean="0"/>
              <a:t>cea</a:t>
            </a:r>
            <a:r>
              <a:rPr lang="en-US" sz="2000" dirty="0" smtClean="0"/>
              <a:t> care </a:t>
            </a:r>
            <a:r>
              <a:rPr lang="en-US" sz="2000" dirty="0" err="1" smtClean="0"/>
              <a:t>indepline</a:t>
            </a:r>
            <a:r>
              <a:rPr lang="ro-RO" sz="2000" dirty="0" smtClean="0"/>
              <a:t>ş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condi</a:t>
            </a:r>
            <a:r>
              <a:rPr lang="ro-RO" sz="2000" dirty="0" smtClean="0"/>
              <a:t>ţ</a:t>
            </a:r>
            <a:r>
              <a:rPr lang="en-US" sz="2000" dirty="0" err="1" smtClean="0"/>
              <a:t>iile</a:t>
            </a:r>
            <a:r>
              <a:rPr lang="en-US" sz="2000" dirty="0" smtClean="0"/>
              <a:t> de </a:t>
            </a:r>
            <a:r>
              <a:rPr lang="en-US" sz="2000" dirty="0" err="1" smtClean="0"/>
              <a:t>performan</a:t>
            </a:r>
            <a:r>
              <a:rPr lang="ro-RO" sz="2000" dirty="0" smtClean="0"/>
              <a:t>ţă</a:t>
            </a:r>
            <a:r>
              <a:rPr lang="en-US" sz="2000" dirty="0" smtClean="0"/>
              <a:t>, </a:t>
            </a:r>
            <a:r>
              <a:rPr lang="en-US" sz="2000" dirty="0" err="1" smtClean="0"/>
              <a:t>consum</a:t>
            </a:r>
            <a:r>
              <a:rPr lang="en-US" sz="2000" dirty="0" smtClean="0"/>
              <a:t>, </a:t>
            </a:r>
            <a:r>
              <a:rPr lang="en-US" sz="2000" dirty="0" err="1" smtClean="0"/>
              <a:t>suprafa</a:t>
            </a:r>
            <a:r>
              <a:rPr lang="ro-RO" sz="2000" dirty="0" smtClean="0"/>
              <a:t>ţă</a:t>
            </a:r>
            <a:r>
              <a:rPr lang="en-US" sz="2000" dirty="0" smtClean="0"/>
              <a:t>, </a:t>
            </a:r>
            <a:r>
              <a:rPr lang="en-US" sz="2000" dirty="0" err="1" smtClean="0"/>
              <a:t>energie</a:t>
            </a:r>
            <a:r>
              <a:rPr lang="en-US" sz="2000" dirty="0" smtClean="0"/>
              <a:t> </a:t>
            </a:r>
            <a:r>
              <a:rPr lang="ro-RO" sz="2000" dirty="0" smtClean="0"/>
              <a:t>ş</a:t>
            </a:r>
            <a:r>
              <a:rPr lang="en-US" sz="2000" dirty="0" err="1" smtClean="0"/>
              <a:t>i</a:t>
            </a:r>
            <a:r>
              <a:rPr lang="en-US" sz="2000" dirty="0" smtClean="0"/>
              <a:t> cost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lang="ro-RO" sz="20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000" dirty="0" smtClean="0"/>
              <a:t>	</a:t>
            </a:r>
            <a:r>
              <a:rPr lang="en-US" sz="2000" dirty="0" err="1" smtClean="0"/>
              <a:t>Totu</a:t>
            </a:r>
            <a:r>
              <a:rPr lang="ro-RO" sz="2000" dirty="0" smtClean="0"/>
              <a:t>ş</a:t>
            </a:r>
            <a:r>
              <a:rPr lang="en-US" sz="2000" dirty="0" err="1" smtClean="0"/>
              <a:t>i</a:t>
            </a:r>
            <a:r>
              <a:rPr lang="en-US" sz="2000" dirty="0" smtClean="0"/>
              <a:t>, </a:t>
            </a:r>
            <a:r>
              <a:rPr lang="en-US" sz="2000" dirty="0" err="1" smtClean="0"/>
              <a:t>alegerea</a:t>
            </a:r>
            <a:r>
              <a:rPr lang="en-US" sz="2000" dirty="0" smtClean="0"/>
              <a:t> </a:t>
            </a:r>
            <a:r>
              <a:rPr lang="en-US" sz="2000" dirty="0" err="1" smtClean="0"/>
              <a:t>alternativei</a:t>
            </a:r>
            <a:r>
              <a:rPr lang="en-US" sz="2000" dirty="0" smtClean="0"/>
              <a:t> </a:t>
            </a:r>
            <a:r>
              <a:rPr lang="en-US" sz="2000" dirty="0" err="1" smtClean="0"/>
              <a:t>optime</a:t>
            </a:r>
            <a:r>
              <a:rPr lang="en-US" sz="2000" dirty="0" smtClean="0"/>
              <a:t> nu se </a:t>
            </a:r>
            <a:r>
              <a:rPr lang="en-US" sz="2000" dirty="0" err="1" smtClean="0"/>
              <a:t>poate</a:t>
            </a:r>
            <a:r>
              <a:rPr lang="en-US" sz="2000" dirty="0" smtClean="0"/>
              <a:t> face, de </a:t>
            </a:r>
            <a:r>
              <a:rPr lang="en-US" sz="2000" dirty="0" err="1" smtClean="0"/>
              <a:t>cele</a:t>
            </a:r>
            <a:r>
              <a:rPr lang="en-US" sz="2000" dirty="0" smtClean="0"/>
              <a:t> </a:t>
            </a:r>
            <a:r>
              <a:rPr lang="en-US" sz="2000" dirty="0" err="1" smtClean="0"/>
              <a:t>mai</a:t>
            </a:r>
            <a:r>
              <a:rPr lang="en-US" sz="2000" dirty="0" smtClean="0"/>
              <a:t> </a:t>
            </a:r>
            <a:r>
              <a:rPr lang="en-US" sz="2000" dirty="0" err="1" smtClean="0"/>
              <a:t>multe</a:t>
            </a:r>
            <a:r>
              <a:rPr lang="en-US" sz="2000" dirty="0" smtClean="0"/>
              <a:t> </a:t>
            </a:r>
            <a:r>
              <a:rPr lang="en-US" sz="2000" dirty="0" err="1" smtClean="0"/>
              <a:t>ori</a:t>
            </a:r>
            <a:r>
              <a:rPr lang="ro-RO" sz="2000" dirty="0" smtClean="0"/>
              <a:t>,</a:t>
            </a:r>
            <a:r>
              <a:rPr lang="en-US" sz="2000" dirty="0" smtClean="0"/>
              <a:t> p</a:t>
            </a:r>
            <a:r>
              <a:rPr lang="ro-RO" sz="2000" dirty="0" smtClean="0"/>
              <a:t>â</a:t>
            </a:r>
            <a:r>
              <a:rPr lang="en-US" sz="2000" dirty="0" smtClean="0"/>
              <a:t>n</a:t>
            </a:r>
            <a:r>
              <a:rPr lang="ro-RO" sz="2000" dirty="0" smtClean="0"/>
              <a:t>ă</a:t>
            </a:r>
            <a:r>
              <a:rPr lang="en-US" sz="2000" dirty="0" smtClean="0"/>
              <a:t> nu exist</a:t>
            </a:r>
            <a:r>
              <a:rPr lang="ro-RO" sz="2000" dirty="0" smtClean="0"/>
              <a:t>ă</a:t>
            </a:r>
            <a:r>
              <a:rPr lang="en-US" sz="2000" dirty="0" smtClean="0"/>
              <a:t> un design </a:t>
            </a:r>
            <a:r>
              <a:rPr lang="en-US" sz="2000" dirty="0" err="1" smtClean="0"/>
              <a:t>complet</a:t>
            </a:r>
            <a:r>
              <a:rPr lang="ro-RO" sz="2000" dirty="0" smtClean="0"/>
              <a:t>! Atunci intervine strategia</a:t>
            </a:r>
            <a:endParaRPr lang="en-US" sz="20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000" b="1" dirty="0" smtClean="0"/>
              <a:t>B</a:t>
            </a:r>
            <a:r>
              <a:rPr lang="en-US" sz="2000" b="1" dirty="0" err="1" smtClean="0"/>
              <a:t>ottom</a:t>
            </a:r>
            <a:r>
              <a:rPr lang="en-US" sz="2000" b="1" dirty="0" smtClean="0"/>
              <a:t>-up: 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err="1" smtClean="0"/>
              <a:t>rafineaz</a:t>
            </a:r>
            <a:r>
              <a:rPr lang="ro-RO" sz="2000" dirty="0" smtClean="0"/>
              <a:t>ă</a:t>
            </a:r>
            <a:r>
              <a:rPr lang="en-US" sz="2000" dirty="0" smtClean="0"/>
              <a:t> </a:t>
            </a:r>
            <a:r>
              <a:rPr lang="en-US" sz="2000" dirty="0" err="1" smtClean="0"/>
              <a:t>solu</a:t>
            </a:r>
            <a:r>
              <a:rPr lang="ro-RO" sz="2000" dirty="0" smtClean="0"/>
              <a:t>ţ</a:t>
            </a:r>
            <a:r>
              <a:rPr lang="en-US" sz="2000" dirty="0" err="1" smtClean="0"/>
              <a:t>iile</a:t>
            </a:r>
            <a:r>
              <a:rPr lang="en-US" sz="2000" dirty="0" smtClean="0"/>
              <a:t> la </a:t>
            </a:r>
            <a:r>
              <a:rPr lang="en-US" sz="2000" dirty="0" err="1" smtClean="0"/>
              <a:t>fiecare</a:t>
            </a:r>
            <a:r>
              <a:rPr lang="en-US" sz="2000" dirty="0" smtClean="0"/>
              <a:t> pas</a:t>
            </a:r>
            <a:endParaRPr lang="ro-RO" sz="20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err="1" smtClean="0"/>
              <a:t>corel</a:t>
            </a:r>
            <a:r>
              <a:rPr lang="ro-RO" sz="2000" dirty="0" smtClean="0"/>
              <a:t>ează</a:t>
            </a:r>
            <a:r>
              <a:rPr lang="en-US" sz="2000" dirty="0" smtClean="0"/>
              <a:t> </a:t>
            </a:r>
            <a:r>
              <a:rPr lang="en-US" sz="2000" dirty="0" err="1" smtClean="0"/>
              <a:t>specifica</a:t>
            </a:r>
            <a:r>
              <a:rPr lang="ro-RO" sz="2000" dirty="0" smtClean="0"/>
              <a:t>ţ</a:t>
            </a:r>
            <a:r>
              <a:rPr lang="en-US" sz="2000" dirty="0" err="1" smtClean="0"/>
              <a:t>iile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ro-RO" sz="2000" dirty="0" smtClean="0"/>
              <a:t>ţ</a:t>
            </a:r>
            <a:r>
              <a:rPr lang="en-US" sz="2000" dirty="0" err="1" smtClean="0"/>
              <a:t>iale</a:t>
            </a:r>
            <a:r>
              <a:rPr lang="en-US" sz="2000" dirty="0" smtClean="0"/>
              <a:t> cu </a:t>
            </a:r>
            <a:r>
              <a:rPr lang="en-US" sz="2000" dirty="0" err="1" smtClean="0"/>
              <a:t>costurile</a:t>
            </a:r>
            <a:endParaRPr kumimoji="1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Componentele FPGA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3" descr="FPGACom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3581400" cy="295275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43372" y="3286124"/>
            <a:ext cx="4786346" cy="328614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000" b="1" dirty="0" smtClean="0"/>
              <a:t>Logic Element sau CLB-Configurable Logic Block</a:t>
            </a:r>
            <a:r>
              <a:rPr lang="en-US" sz="2000" b="1" dirty="0" smtClean="0"/>
              <a:t>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err="1" smtClean="0"/>
              <a:t>implementeaz</a:t>
            </a:r>
            <a:r>
              <a:rPr lang="ro-RO" sz="2000" dirty="0" smtClean="0"/>
              <a:t>ă</a:t>
            </a:r>
            <a:r>
              <a:rPr lang="en-US" sz="2000" dirty="0" smtClean="0"/>
              <a:t> </a:t>
            </a:r>
            <a:r>
              <a:rPr lang="en-US" sz="2000" dirty="0" err="1" smtClean="0"/>
              <a:t>func</a:t>
            </a:r>
            <a:r>
              <a:rPr lang="ro-RO" sz="2000" dirty="0" smtClean="0"/>
              <a:t>ţ</a:t>
            </a:r>
            <a:r>
              <a:rPr lang="en-US" sz="2000" dirty="0" smtClean="0"/>
              <a:t>ii </a:t>
            </a:r>
            <a:r>
              <a:rPr lang="en-US" sz="2000" dirty="0" err="1" smtClean="0"/>
              <a:t>logice</a:t>
            </a:r>
            <a:r>
              <a:rPr lang="en-US" sz="2000" dirty="0" smtClean="0"/>
              <a:t> de </a:t>
            </a:r>
            <a:r>
              <a:rPr lang="en-US" sz="2000" dirty="0" err="1" smtClean="0"/>
              <a:t>amploare</a:t>
            </a:r>
            <a:r>
              <a:rPr lang="en-US" sz="2000" dirty="0" smtClean="0"/>
              <a:t> </a:t>
            </a:r>
            <a:r>
              <a:rPr lang="ro-RO" sz="2000" dirty="0" smtClean="0"/>
              <a:t>variabilă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pot fi d</a:t>
            </a:r>
            <a:r>
              <a:rPr lang="en-US" sz="2000" dirty="0" smtClean="0"/>
              <a:t>e </a:t>
            </a:r>
            <a:r>
              <a:rPr lang="en-US" sz="2000" dirty="0" err="1" smtClean="0"/>
              <a:t>ordinul</a:t>
            </a:r>
            <a:r>
              <a:rPr lang="en-US" sz="2000" dirty="0" smtClean="0"/>
              <a:t> a c</a:t>
            </a:r>
            <a:r>
              <a:rPr lang="ro-RO" sz="2000" dirty="0" smtClean="0"/>
              <a:t>â</a:t>
            </a:r>
            <a:r>
              <a:rPr lang="en-US" sz="2000" dirty="0" err="1" smtClean="0"/>
              <a:t>torva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ro-RO" sz="2000" dirty="0" smtClean="0"/>
              <a:t>ţ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logice</a:t>
            </a:r>
            <a:r>
              <a:rPr lang="ro-RO" sz="2000" dirty="0" smtClean="0"/>
              <a:t> (fine-grained)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ro-RO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Sau pot fi de ordinul unor</a:t>
            </a:r>
            <a:r>
              <a:rPr kumimoji="1" lang="ro-RO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blocuri de însumare sau chiar mai complexe (coarse-grained)</a:t>
            </a:r>
            <a:endParaRPr kumimoji="1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143240" y="2500306"/>
            <a:ext cx="1357322" cy="78581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571736" y="2714620"/>
            <a:ext cx="1714512" cy="64294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143372" y="3286124"/>
            <a:ext cx="4786346" cy="328614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000" b="1" dirty="0" smtClean="0"/>
              <a:t>Interconexiunile</a:t>
            </a:r>
            <a:r>
              <a:rPr lang="en-US" sz="2000" b="1" dirty="0" smtClean="0"/>
              <a:t>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Permit </a:t>
            </a:r>
            <a:r>
              <a:rPr lang="en-US" sz="2000" dirty="0" err="1" smtClean="0"/>
              <a:t>conectarea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programabil</a:t>
            </a:r>
            <a:r>
              <a:rPr lang="ro-RO" sz="2000" dirty="0" smtClean="0"/>
              <a:t>ă</a:t>
            </a:r>
            <a:r>
              <a:rPr lang="en-US" sz="2000" dirty="0" smtClean="0"/>
              <a:t> a </a:t>
            </a:r>
            <a:r>
              <a:rPr lang="en-US" sz="2000" dirty="0" err="1" smtClean="0"/>
              <a:t>elementelor</a:t>
            </a:r>
            <a:r>
              <a:rPr lang="en-US" sz="2000" dirty="0" smtClean="0"/>
              <a:t> </a:t>
            </a:r>
            <a:r>
              <a:rPr lang="en-US" sz="2000" dirty="0" err="1" smtClean="0"/>
              <a:t>logice</a:t>
            </a:r>
            <a:endParaRPr lang="ro-RO" sz="20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o</a:t>
            </a:r>
            <a:r>
              <a:rPr lang="en-US" sz="2000" dirty="0" err="1" smtClean="0"/>
              <a:t>rganizate</a:t>
            </a:r>
            <a:r>
              <a:rPr lang="en-US" sz="2000" dirty="0" smtClean="0"/>
              <a:t> </a:t>
            </a:r>
            <a:r>
              <a:rPr lang="ro-RO" sz="2000" dirty="0" smtClean="0"/>
              <a:t>de obicei î</a:t>
            </a:r>
            <a:r>
              <a:rPr lang="en-US" sz="2000" dirty="0" smtClean="0"/>
              <a:t>n </a:t>
            </a:r>
            <a:r>
              <a:rPr lang="en-US" sz="2000" dirty="0" err="1" smtClean="0"/>
              <a:t>canale</a:t>
            </a:r>
            <a:r>
              <a:rPr lang="en-US" sz="2000" dirty="0" smtClean="0"/>
              <a:t> (</a:t>
            </a:r>
            <a:r>
              <a:rPr lang="en-US" sz="2000" dirty="0" err="1" smtClean="0"/>
              <a:t>chanels</a:t>
            </a:r>
            <a:r>
              <a:rPr lang="en-US" sz="2000" dirty="0" smtClean="0"/>
              <a:t>)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alte</a:t>
            </a:r>
            <a:r>
              <a:rPr lang="en-US" sz="2000" dirty="0" smtClean="0"/>
              <a:t> unit</a:t>
            </a:r>
            <a:r>
              <a:rPr lang="ro-RO" sz="2000" dirty="0" smtClean="0"/>
              <a:t>ăţ</a:t>
            </a:r>
            <a:r>
              <a:rPr lang="en-US" sz="2000" dirty="0" err="1" smtClean="0"/>
              <a:t>i</a:t>
            </a:r>
            <a:endParaRPr lang="ro-RO" sz="20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î</a:t>
            </a:r>
            <a:r>
              <a:rPr lang="en-US" sz="2000" dirty="0" smtClean="0"/>
              <a:t>n mod </a:t>
            </a:r>
            <a:r>
              <a:rPr lang="en-US" sz="2000" dirty="0" err="1" smtClean="0"/>
              <a:t>tipic</a:t>
            </a:r>
            <a:r>
              <a:rPr lang="en-US" sz="2000" dirty="0" smtClean="0"/>
              <a:t> </a:t>
            </a:r>
            <a:r>
              <a:rPr lang="ro-RO" sz="2000" dirty="0" smtClean="0"/>
              <a:t>se oferă </a:t>
            </a:r>
            <a:r>
              <a:rPr lang="en-US" sz="2000" dirty="0" err="1" smtClean="0"/>
              <a:t>mai</a:t>
            </a:r>
            <a:r>
              <a:rPr lang="en-US" sz="2000" dirty="0" smtClean="0"/>
              <a:t> </a:t>
            </a:r>
            <a:r>
              <a:rPr lang="en-US" sz="2000" dirty="0" err="1" smtClean="0"/>
              <a:t>multe</a:t>
            </a:r>
            <a:r>
              <a:rPr lang="en-US" sz="2000" dirty="0" smtClean="0"/>
              <a:t> </a:t>
            </a:r>
            <a:r>
              <a:rPr lang="en-US" sz="2000" dirty="0" err="1" smtClean="0"/>
              <a:t>tipuri</a:t>
            </a:r>
            <a:r>
              <a:rPr lang="en-US" sz="2000" dirty="0" smtClean="0"/>
              <a:t> de </a:t>
            </a:r>
            <a:r>
              <a:rPr lang="en-US" sz="2000" dirty="0" err="1" smtClean="0"/>
              <a:t>interconexiuni</a:t>
            </a:r>
            <a:r>
              <a:rPr lang="en-US" sz="2000" dirty="0" smtClean="0"/>
              <a:t> </a:t>
            </a:r>
            <a:r>
              <a:rPr lang="ro-RO" sz="2000" dirty="0" smtClean="0"/>
              <a:t>î</a:t>
            </a:r>
            <a:r>
              <a:rPr lang="en-US" sz="2000" dirty="0" smtClean="0"/>
              <a:t>n </a:t>
            </a:r>
            <a:r>
              <a:rPr lang="en-US" sz="2000" dirty="0" err="1" smtClean="0"/>
              <a:t>func</a:t>
            </a:r>
            <a:r>
              <a:rPr lang="ro-RO" sz="2000" dirty="0" smtClean="0"/>
              <a:t>ţ</a:t>
            </a:r>
            <a:r>
              <a:rPr lang="en-US" sz="2000" dirty="0" err="1" smtClean="0"/>
              <a:t>ie</a:t>
            </a:r>
            <a:r>
              <a:rPr lang="en-US" sz="2000" dirty="0" smtClean="0"/>
              <a:t> de </a:t>
            </a:r>
            <a:r>
              <a:rPr lang="en-US" sz="2000" dirty="0" err="1" smtClean="0"/>
              <a:t>distan</a:t>
            </a:r>
            <a:r>
              <a:rPr lang="ro-RO" sz="2000" dirty="0" smtClean="0"/>
              <a:t>ţ</a:t>
            </a:r>
            <a:r>
              <a:rPr lang="en-US" sz="2000" dirty="0" smtClean="0"/>
              <a:t>a </a:t>
            </a:r>
            <a:r>
              <a:rPr lang="en-US" sz="2000" dirty="0" err="1" smtClean="0"/>
              <a:t>dintre</a:t>
            </a:r>
            <a:r>
              <a:rPr lang="en-US" sz="2000" dirty="0" smtClean="0"/>
              <a:t> </a:t>
            </a:r>
            <a:r>
              <a:rPr lang="en-US" sz="2000" dirty="0" err="1" smtClean="0"/>
              <a:t>blocurile</a:t>
            </a:r>
            <a:r>
              <a:rPr lang="en-US" sz="2000" dirty="0" smtClean="0"/>
              <a:t> </a:t>
            </a:r>
            <a:r>
              <a:rPr lang="en-US" sz="2000" dirty="0" err="1" smtClean="0"/>
              <a:t>logice</a:t>
            </a:r>
            <a:r>
              <a:rPr lang="en-US" sz="2000" dirty="0" smtClean="0"/>
              <a:t> care </a:t>
            </a:r>
            <a:r>
              <a:rPr lang="en-US" sz="2000" dirty="0" err="1" smtClean="0"/>
              <a:t>particip</a:t>
            </a:r>
            <a:r>
              <a:rPr lang="ro-RO" sz="2000" dirty="0" smtClean="0"/>
              <a:t>ă</a:t>
            </a:r>
            <a:r>
              <a:rPr lang="en-US" sz="2000" dirty="0" smtClean="0"/>
              <a:t> la </a:t>
            </a:r>
            <a:r>
              <a:rPr lang="en-US" sz="2000" dirty="0" err="1" smtClean="0"/>
              <a:t>conexiune</a:t>
            </a:r>
            <a:endParaRPr kumimoji="1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714744" y="2357430"/>
            <a:ext cx="1071570" cy="100013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143372" y="3286124"/>
            <a:ext cx="4786346" cy="328614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000" b="1" dirty="0" smtClean="0"/>
              <a:t>IOB – IOBlock</a:t>
            </a:r>
            <a:r>
              <a:rPr lang="en-US" sz="2000" b="1" dirty="0" smtClean="0"/>
              <a:t>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Sunt p</a:t>
            </a:r>
            <a:r>
              <a:rPr lang="en-US" sz="2000" dirty="0" err="1" smtClean="0"/>
              <a:t>inii</a:t>
            </a:r>
            <a:r>
              <a:rPr lang="en-US" sz="2000" dirty="0" smtClean="0"/>
              <a:t> </a:t>
            </a:r>
            <a:r>
              <a:rPr lang="ro-RO" sz="2000" dirty="0" smtClean="0"/>
              <a:t>de intrare-ieşire ai circuitului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î</a:t>
            </a:r>
            <a:r>
              <a:rPr lang="en-US" sz="2000" dirty="0" smtClean="0"/>
              <a:t>n general </a:t>
            </a:r>
            <a:r>
              <a:rPr lang="en-US" sz="2000" dirty="0" err="1" smtClean="0"/>
              <a:t>programabili</a:t>
            </a:r>
            <a:r>
              <a:rPr lang="en-US" sz="2000" dirty="0" smtClean="0"/>
              <a:t> s</a:t>
            </a:r>
            <a:r>
              <a:rPr lang="ro-RO" sz="2000" dirty="0" smtClean="0"/>
              <a:t>ă</a:t>
            </a:r>
            <a:r>
              <a:rPr lang="en-US" sz="2000" dirty="0" smtClean="0"/>
              <a:t> fie </a:t>
            </a:r>
            <a:r>
              <a:rPr lang="en-US" sz="2000" dirty="0" err="1" smtClean="0"/>
              <a:t>intr</a:t>
            </a:r>
            <a:r>
              <a:rPr lang="ro-RO" sz="2000" dirty="0" smtClean="0"/>
              <a:t>ă</a:t>
            </a:r>
            <a:r>
              <a:rPr lang="en-US" sz="2000" dirty="0" err="1" smtClean="0"/>
              <a:t>ri</a:t>
            </a:r>
            <a:r>
              <a:rPr lang="en-US" sz="2000" dirty="0" smtClean="0"/>
              <a:t>, </a:t>
            </a:r>
            <a:r>
              <a:rPr lang="en-US" sz="2000" dirty="0" err="1" smtClean="0"/>
              <a:t>ie</a:t>
            </a:r>
            <a:r>
              <a:rPr lang="ro-RO" sz="2000" dirty="0" smtClean="0"/>
              <a:t>ş</a:t>
            </a:r>
            <a:r>
              <a:rPr lang="en-US" sz="2000" dirty="0" err="1" smtClean="0"/>
              <a:t>iri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bidirectionli</a:t>
            </a:r>
            <a:endParaRPr lang="ro-RO" sz="20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err="1" smtClean="0"/>
              <a:t>Ofer</a:t>
            </a:r>
            <a:r>
              <a:rPr lang="ro-RO" sz="2000" dirty="0" smtClean="0"/>
              <a:t>ă</a:t>
            </a:r>
            <a:r>
              <a:rPr lang="en-US" sz="2000" dirty="0" smtClean="0"/>
              <a:t> </a:t>
            </a:r>
            <a:r>
              <a:rPr lang="en-US" sz="2000" dirty="0" err="1" smtClean="0"/>
              <a:t>facilitati</a:t>
            </a:r>
            <a:r>
              <a:rPr lang="en-US" sz="2000" dirty="0" smtClean="0"/>
              <a:t> </a:t>
            </a:r>
            <a:r>
              <a:rPr lang="en-US" sz="2000" dirty="0" err="1" smtClean="0"/>
              <a:t>suplimentare</a:t>
            </a:r>
            <a:r>
              <a:rPr lang="en-US" sz="2000" dirty="0" smtClean="0"/>
              <a:t> cum </a:t>
            </a:r>
            <a:r>
              <a:rPr lang="en-US" sz="2000" dirty="0" err="1" smtClean="0"/>
              <a:t>ar</a:t>
            </a:r>
            <a:r>
              <a:rPr lang="en-US" sz="2000" dirty="0" smtClean="0"/>
              <a:t> </a:t>
            </a:r>
            <a:r>
              <a:rPr lang="en-US" sz="2000" dirty="0" err="1" smtClean="0"/>
              <a:t>fi</a:t>
            </a:r>
            <a:r>
              <a:rPr lang="en-US" sz="2000" dirty="0" smtClean="0"/>
              <a:t> “Low power” </a:t>
            </a:r>
            <a:r>
              <a:rPr lang="en-US" sz="2000" dirty="0" err="1" smtClean="0"/>
              <a:t>sau</a:t>
            </a:r>
            <a:r>
              <a:rPr lang="en-US" sz="2000" dirty="0" smtClean="0"/>
              <a:t> “High speed connections</a:t>
            </a:r>
            <a:endParaRPr lang="ro-RO" sz="20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Probleme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00562" y="1643050"/>
            <a:ext cx="4500594" cy="50006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000" b="1" dirty="0" smtClean="0"/>
              <a:t>	</a:t>
            </a:r>
            <a:r>
              <a:rPr lang="ro-RO" sz="2000" b="1" dirty="0" smtClean="0"/>
              <a:t>Procesul de design al unui FPGA implică decizii esenţiale</a:t>
            </a:r>
            <a:r>
              <a:rPr lang="en-US" sz="2000" b="1" dirty="0" smtClean="0"/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lang="ro-RO" sz="2000" b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b="1" dirty="0" smtClean="0"/>
              <a:t>Câte LE </a:t>
            </a:r>
            <a:r>
              <a:rPr lang="en-US" sz="2000" b="1" dirty="0" smtClean="0"/>
              <a:t>/</a:t>
            </a:r>
            <a:r>
              <a:rPr lang="ro-RO" sz="2000" b="1" dirty="0" smtClean="0"/>
              <a:t> </a:t>
            </a:r>
            <a:r>
              <a:rPr lang="en-US" sz="2000" b="1" dirty="0" smtClean="0"/>
              <a:t>FPGA </a:t>
            </a:r>
            <a:r>
              <a:rPr lang="ro-RO" sz="2000" b="1" dirty="0" smtClean="0"/>
              <a:t>şi câtă funcţionalitate </a:t>
            </a:r>
            <a:r>
              <a:rPr lang="en-US" sz="2000" b="1" dirty="0" smtClean="0"/>
              <a:t>/</a:t>
            </a:r>
            <a:r>
              <a:rPr lang="ro-RO" sz="2000" b="1" dirty="0" smtClean="0"/>
              <a:t> LE</a:t>
            </a:r>
            <a:r>
              <a:rPr lang="en-US" sz="2000" b="1" dirty="0" smtClean="0"/>
              <a:t>?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b="1" dirty="0" smtClean="0"/>
              <a:t>Câte canale de rutare </a:t>
            </a:r>
            <a:r>
              <a:rPr lang="en-US" sz="2000" b="1" dirty="0" smtClean="0"/>
              <a:t>/</a:t>
            </a:r>
            <a:r>
              <a:rPr lang="ro-RO" sz="2000" b="1" dirty="0" smtClean="0"/>
              <a:t> canal</a:t>
            </a:r>
            <a:r>
              <a:rPr lang="en-US" sz="2000" b="1" dirty="0" smtClean="0"/>
              <a:t>?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b="1" dirty="0" smtClean="0"/>
              <a:t>Câte switch-uri</a:t>
            </a:r>
            <a:r>
              <a:rPr lang="en-US" sz="2000" b="1" dirty="0" smtClean="0"/>
              <a:t>?</a:t>
            </a:r>
            <a:endParaRPr lang="ro-RO" sz="2000" b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b="1" dirty="0" smtClean="0"/>
              <a:t>Câte porturi de IO</a:t>
            </a:r>
            <a:r>
              <a:rPr lang="en-US" sz="2000" b="1" dirty="0" smtClean="0"/>
              <a:t>?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000" b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dirty="0" smtClean="0"/>
              <a:t>C</a:t>
            </a:r>
            <a:r>
              <a:rPr lang="ro-RO" sz="2000" b="1" dirty="0" smtClean="0"/>
              <a:t>ât de “mare” să fie FPGA-ul?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b="1" dirty="0" smtClean="0"/>
              <a:t>Cât din FPGA să fie expus utilizatorului?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b="1" dirty="0" smtClean="0"/>
              <a:t>Ce tool-uri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compilatoare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limbaje</a:t>
            </a:r>
            <a:r>
              <a:rPr lang="en-US" sz="2000" b="1" dirty="0" smtClean="0"/>
              <a:t> </a:t>
            </a:r>
            <a:r>
              <a:rPr lang="ro-RO" sz="2000" b="1" dirty="0" smtClean="0"/>
              <a:t>să fie folosite?</a:t>
            </a:r>
            <a:endParaRPr lang="en-US" sz="2000" b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en-US" sz="2000" b="1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00166" y="2857496"/>
            <a:ext cx="1633537" cy="15271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ekton" pitchFamily="34" charset="0"/>
              </a:rPr>
              <a:t>Logic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ekton" pitchFamily="34" charset="0"/>
              </a:rPr>
              <a:t>Element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14561" y="1643050"/>
            <a:ext cx="192" cy="4038600"/>
            <a:chOff x="1008" y="1104"/>
            <a:chExt cx="192" cy="2064"/>
          </a:xfrm>
        </p:grpSpPr>
        <p:sp>
          <p:nvSpPr>
            <p:cNvPr id="102" name="Line 6"/>
            <p:cNvSpPr>
              <a:spLocks noChangeShapeType="1"/>
            </p:cNvSpPr>
            <p:nvPr/>
          </p:nvSpPr>
          <p:spPr bwMode="auto">
            <a:xfrm>
              <a:off x="1008" y="110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7"/>
            <p:cNvSpPr>
              <a:spLocks noChangeShapeType="1"/>
            </p:cNvSpPr>
            <p:nvPr/>
          </p:nvSpPr>
          <p:spPr bwMode="auto">
            <a:xfrm>
              <a:off x="1200" y="110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90503" y="361156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239816" y="3611565"/>
            <a:ext cx="260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00055" y="1643050"/>
            <a:ext cx="192" cy="4038600"/>
            <a:chOff x="1008" y="1104"/>
            <a:chExt cx="192" cy="2064"/>
          </a:xfrm>
        </p:grpSpPr>
        <p:sp>
          <p:nvSpPr>
            <p:cNvPr id="100" name="Line 11"/>
            <p:cNvSpPr>
              <a:spLocks noChangeShapeType="1"/>
            </p:cNvSpPr>
            <p:nvPr/>
          </p:nvSpPr>
          <p:spPr bwMode="auto">
            <a:xfrm>
              <a:off x="1008" y="110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2"/>
            <p:cNvSpPr>
              <a:spLocks noChangeShapeType="1"/>
            </p:cNvSpPr>
            <p:nvPr/>
          </p:nvSpPr>
          <p:spPr bwMode="auto">
            <a:xfrm>
              <a:off x="1200" y="110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828875" y="1643050"/>
            <a:ext cx="192" cy="4038600"/>
            <a:chOff x="1008" y="1104"/>
            <a:chExt cx="192" cy="2064"/>
          </a:xfrm>
        </p:grpSpPr>
        <p:sp>
          <p:nvSpPr>
            <p:cNvPr id="98" name="Line 14"/>
            <p:cNvSpPr>
              <a:spLocks noChangeShapeType="1"/>
            </p:cNvSpPr>
            <p:nvPr/>
          </p:nvSpPr>
          <p:spPr bwMode="auto">
            <a:xfrm>
              <a:off x="1008" y="110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5"/>
            <p:cNvSpPr>
              <a:spLocks noChangeShapeType="1"/>
            </p:cNvSpPr>
            <p:nvPr/>
          </p:nvSpPr>
          <p:spPr bwMode="auto">
            <a:xfrm>
              <a:off x="1200" y="110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4114435" y="1643050"/>
            <a:ext cx="192" cy="4038600"/>
            <a:chOff x="1008" y="1104"/>
            <a:chExt cx="192" cy="2064"/>
          </a:xfrm>
        </p:grpSpPr>
        <p:sp>
          <p:nvSpPr>
            <p:cNvPr id="96" name="Line 17"/>
            <p:cNvSpPr>
              <a:spLocks noChangeShapeType="1"/>
            </p:cNvSpPr>
            <p:nvPr/>
          </p:nvSpPr>
          <p:spPr bwMode="auto">
            <a:xfrm>
              <a:off x="1008" y="110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8"/>
            <p:cNvSpPr>
              <a:spLocks noChangeShapeType="1"/>
            </p:cNvSpPr>
            <p:nvPr/>
          </p:nvSpPr>
          <p:spPr bwMode="auto">
            <a:xfrm>
              <a:off x="1200" y="110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390503" y="4638664"/>
            <a:ext cx="3886200" cy="838200"/>
            <a:chOff x="1488" y="2277"/>
            <a:chExt cx="2448" cy="528"/>
          </a:xfrm>
        </p:grpSpPr>
        <p:grpSp>
          <p:nvGrpSpPr>
            <p:cNvPr id="90" name="Group 20"/>
            <p:cNvGrpSpPr>
              <a:grpSpLocks/>
            </p:cNvGrpSpPr>
            <p:nvPr/>
          </p:nvGrpSpPr>
          <p:grpSpPr bwMode="auto">
            <a:xfrm rot="-5400000">
              <a:off x="2616" y="1149"/>
              <a:ext cx="192" cy="2448"/>
              <a:chOff x="1008" y="1104"/>
              <a:chExt cx="192" cy="2064"/>
            </a:xfrm>
          </p:grpSpPr>
          <p:sp>
            <p:nvSpPr>
              <p:cNvPr id="94" name="Line 21"/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22"/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" name="Group 23"/>
            <p:cNvGrpSpPr>
              <a:grpSpLocks/>
            </p:cNvGrpSpPr>
            <p:nvPr/>
          </p:nvGrpSpPr>
          <p:grpSpPr bwMode="auto">
            <a:xfrm rot="-5400000">
              <a:off x="2616" y="1485"/>
              <a:ext cx="192" cy="2448"/>
              <a:chOff x="1008" y="1104"/>
              <a:chExt cx="192" cy="2064"/>
            </a:xfrm>
          </p:grpSpPr>
          <p:sp>
            <p:nvSpPr>
              <p:cNvPr id="92" name="Line 24"/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25"/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390503" y="1819264"/>
            <a:ext cx="3886200" cy="838200"/>
            <a:chOff x="1488" y="2277"/>
            <a:chExt cx="2448" cy="528"/>
          </a:xfrm>
        </p:grpSpPr>
        <p:grpSp>
          <p:nvGrpSpPr>
            <p:cNvPr id="84" name="Group 27"/>
            <p:cNvGrpSpPr>
              <a:grpSpLocks/>
            </p:cNvGrpSpPr>
            <p:nvPr/>
          </p:nvGrpSpPr>
          <p:grpSpPr bwMode="auto">
            <a:xfrm rot="-5400000">
              <a:off x="2616" y="1149"/>
              <a:ext cx="192" cy="2448"/>
              <a:chOff x="1008" y="1104"/>
              <a:chExt cx="192" cy="2064"/>
            </a:xfrm>
          </p:grpSpPr>
          <p:sp>
            <p:nvSpPr>
              <p:cNvPr id="88" name="Line 28"/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29"/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30"/>
            <p:cNvGrpSpPr>
              <a:grpSpLocks/>
            </p:cNvGrpSpPr>
            <p:nvPr/>
          </p:nvGrpSpPr>
          <p:grpSpPr bwMode="auto">
            <a:xfrm rot="-5400000">
              <a:off x="2616" y="1485"/>
              <a:ext cx="192" cy="2448"/>
              <a:chOff x="1008" y="1104"/>
              <a:chExt cx="192" cy="2064"/>
            </a:xfrm>
          </p:grpSpPr>
          <p:sp>
            <p:nvSpPr>
              <p:cNvPr id="86" name="Line 31"/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32"/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33"/>
          <p:cNvGrpSpPr>
            <a:grpSpLocks/>
          </p:cNvGrpSpPr>
          <p:nvPr/>
        </p:nvGrpSpPr>
        <p:grpSpPr bwMode="auto">
          <a:xfrm>
            <a:off x="923903" y="3505202"/>
            <a:ext cx="196850" cy="200025"/>
            <a:chOff x="1056" y="3600"/>
            <a:chExt cx="144" cy="144"/>
          </a:xfrm>
        </p:grpSpPr>
        <p:sp>
          <p:nvSpPr>
            <p:cNvPr id="82" name="Line 34"/>
            <p:cNvSpPr>
              <a:spLocks noChangeShapeType="1"/>
            </p:cNvSpPr>
            <p:nvPr/>
          </p:nvSpPr>
          <p:spPr bwMode="auto">
            <a:xfrm>
              <a:off x="1056" y="360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5"/>
            <p:cNvSpPr>
              <a:spLocks noChangeShapeType="1"/>
            </p:cNvSpPr>
            <p:nvPr/>
          </p:nvSpPr>
          <p:spPr bwMode="auto">
            <a:xfrm flipV="1">
              <a:off x="1056" y="360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446066" y="3514727"/>
            <a:ext cx="196850" cy="200025"/>
            <a:chOff x="1056" y="3600"/>
            <a:chExt cx="144" cy="144"/>
          </a:xfrm>
        </p:grpSpPr>
        <p:sp>
          <p:nvSpPr>
            <p:cNvPr id="80" name="Line 37"/>
            <p:cNvSpPr>
              <a:spLocks noChangeShapeType="1"/>
            </p:cNvSpPr>
            <p:nvPr/>
          </p:nvSpPr>
          <p:spPr bwMode="auto">
            <a:xfrm>
              <a:off x="1056" y="360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8"/>
            <p:cNvSpPr>
              <a:spLocks noChangeShapeType="1"/>
            </p:cNvSpPr>
            <p:nvPr/>
          </p:nvSpPr>
          <p:spPr bwMode="auto">
            <a:xfrm flipV="1">
              <a:off x="1056" y="360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39"/>
          <p:cNvGrpSpPr>
            <a:grpSpLocks/>
          </p:cNvGrpSpPr>
          <p:nvPr/>
        </p:nvGrpSpPr>
        <p:grpSpPr bwMode="auto">
          <a:xfrm>
            <a:off x="446069" y="1714488"/>
            <a:ext cx="958851" cy="1022351"/>
            <a:chOff x="1523" y="512"/>
            <a:chExt cx="604" cy="644"/>
          </a:xfrm>
        </p:grpSpPr>
        <p:grpSp>
          <p:nvGrpSpPr>
            <p:cNvPr id="67" name="Group 40"/>
            <p:cNvGrpSpPr>
              <a:grpSpLocks/>
            </p:cNvGrpSpPr>
            <p:nvPr/>
          </p:nvGrpSpPr>
          <p:grpSpPr bwMode="auto">
            <a:xfrm>
              <a:off x="1676" y="699"/>
              <a:ext cx="282" cy="286"/>
              <a:chOff x="938" y="1131"/>
              <a:chExt cx="330" cy="327"/>
            </a:xfrm>
          </p:grpSpPr>
          <p:grpSp>
            <p:nvGrpSpPr>
              <p:cNvPr id="74" name="Group 41"/>
              <p:cNvGrpSpPr>
                <a:grpSpLocks/>
              </p:cNvGrpSpPr>
              <p:nvPr/>
            </p:nvGrpSpPr>
            <p:grpSpPr bwMode="auto">
              <a:xfrm>
                <a:off x="938" y="1131"/>
                <a:ext cx="144" cy="144"/>
                <a:chOff x="1056" y="3600"/>
                <a:chExt cx="144" cy="144"/>
              </a:xfrm>
            </p:grpSpPr>
            <p:sp>
              <p:nvSpPr>
                <p:cNvPr id="78" name="Line 42"/>
                <p:cNvSpPr>
                  <a:spLocks noChangeShapeType="1"/>
                </p:cNvSpPr>
                <p:nvPr/>
              </p:nvSpPr>
              <p:spPr bwMode="auto">
                <a:xfrm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44"/>
              <p:cNvGrpSpPr>
                <a:grpSpLocks/>
              </p:cNvGrpSpPr>
              <p:nvPr/>
            </p:nvGrpSpPr>
            <p:grpSpPr bwMode="auto">
              <a:xfrm>
                <a:off x="1124" y="1314"/>
                <a:ext cx="144" cy="144"/>
                <a:chOff x="1056" y="3600"/>
                <a:chExt cx="144" cy="144"/>
              </a:xfrm>
            </p:grpSpPr>
            <p:sp>
              <p:nvSpPr>
                <p:cNvPr id="76" name="Line 45"/>
                <p:cNvSpPr>
                  <a:spLocks noChangeShapeType="1"/>
                </p:cNvSpPr>
                <p:nvPr/>
              </p:nvSpPr>
              <p:spPr bwMode="auto">
                <a:xfrm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8" name="Group 47"/>
            <p:cNvGrpSpPr>
              <a:grpSpLocks/>
            </p:cNvGrpSpPr>
            <p:nvPr/>
          </p:nvGrpSpPr>
          <p:grpSpPr bwMode="auto">
            <a:xfrm>
              <a:off x="1523" y="1030"/>
              <a:ext cx="124" cy="126"/>
              <a:chOff x="1056" y="3600"/>
              <a:chExt cx="144" cy="144"/>
            </a:xfrm>
          </p:grpSpPr>
          <p:sp>
            <p:nvSpPr>
              <p:cNvPr id="72" name="Line 48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49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50"/>
            <p:cNvGrpSpPr>
              <a:grpSpLocks/>
            </p:cNvGrpSpPr>
            <p:nvPr/>
          </p:nvGrpSpPr>
          <p:grpSpPr bwMode="auto">
            <a:xfrm>
              <a:off x="2003" y="512"/>
              <a:ext cx="124" cy="126"/>
              <a:chOff x="1056" y="3600"/>
              <a:chExt cx="144" cy="144"/>
            </a:xfrm>
          </p:grpSpPr>
          <p:sp>
            <p:nvSpPr>
              <p:cNvPr id="70" name="Line 51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52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434955" y="4500570"/>
            <a:ext cx="969963" cy="1041400"/>
            <a:chOff x="1516" y="2286"/>
            <a:chExt cx="611" cy="656"/>
          </a:xfrm>
        </p:grpSpPr>
        <p:grpSp>
          <p:nvGrpSpPr>
            <p:cNvPr id="51" name="Group 54"/>
            <p:cNvGrpSpPr>
              <a:grpSpLocks/>
            </p:cNvGrpSpPr>
            <p:nvPr/>
          </p:nvGrpSpPr>
          <p:grpSpPr bwMode="auto">
            <a:xfrm>
              <a:off x="2003" y="2816"/>
              <a:ext cx="124" cy="126"/>
              <a:chOff x="1056" y="3600"/>
              <a:chExt cx="144" cy="144"/>
            </a:xfrm>
          </p:grpSpPr>
          <p:sp>
            <p:nvSpPr>
              <p:cNvPr id="65" name="Line 55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56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57"/>
            <p:cNvGrpSpPr>
              <a:grpSpLocks/>
            </p:cNvGrpSpPr>
            <p:nvPr/>
          </p:nvGrpSpPr>
          <p:grpSpPr bwMode="auto">
            <a:xfrm>
              <a:off x="1516" y="2286"/>
              <a:ext cx="282" cy="286"/>
              <a:chOff x="938" y="1131"/>
              <a:chExt cx="330" cy="327"/>
            </a:xfrm>
          </p:grpSpPr>
          <p:grpSp>
            <p:nvGrpSpPr>
              <p:cNvPr id="59" name="Group 58"/>
              <p:cNvGrpSpPr>
                <a:grpSpLocks/>
              </p:cNvGrpSpPr>
              <p:nvPr/>
            </p:nvGrpSpPr>
            <p:grpSpPr bwMode="auto">
              <a:xfrm>
                <a:off x="938" y="1131"/>
                <a:ext cx="144" cy="144"/>
                <a:chOff x="1056" y="3600"/>
                <a:chExt cx="144" cy="144"/>
              </a:xfrm>
            </p:grpSpPr>
            <p:sp>
              <p:nvSpPr>
                <p:cNvPr id="63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61"/>
              <p:cNvGrpSpPr>
                <a:grpSpLocks/>
              </p:cNvGrpSpPr>
              <p:nvPr/>
            </p:nvGrpSpPr>
            <p:grpSpPr bwMode="auto">
              <a:xfrm>
                <a:off x="1124" y="1314"/>
                <a:ext cx="144" cy="144"/>
                <a:chOff x="1056" y="3600"/>
                <a:chExt cx="144" cy="144"/>
              </a:xfrm>
            </p:grpSpPr>
            <p:sp>
              <p:nvSpPr>
                <p:cNvPr id="61" name="Line 62"/>
                <p:cNvSpPr>
                  <a:spLocks noChangeShapeType="1"/>
                </p:cNvSpPr>
                <p:nvPr/>
              </p:nvSpPr>
              <p:spPr bwMode="auto">
                <a:xfrm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" name="Group 64"/>
            <p:cNvGrpSpPr>
              <a:grpSpLocks/>
            </p:cNvGrpSpPr>
            <p:nvPr/>
          </p:nvGrpSpPr>
          <p:grpSpPr bwMode="auto">
            <a:xfrm>
              <a:off x="1836" y="2631"/>
              <a:ext cx="124" cy="126"/>
              <a:chOff x="1056" y="3600"/>
              <a:chExt cx="144" cy="144"/>
            </a:xfrm>
          </p:grpSpPr>
          <p:sp>
            <p:nvSpPr>
              <p:cNvPr id="57" name="Line 65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66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67"/>
            <p:cNvGrpSpPr>
              <a:grpSpLocks/>
            </p:cNvGrpSpPr>
            <p:nvPr/>
          </p:nvGrpSpPr>
          <p:grpSpPr bwMode="auto">
            <a:xfrm>
              <a:off x="1522" y="2624"/>
              <a:ext cx="124" cy="126"/>
              <a:chOff x="1056" y="3600"/>
              <a:chExt cx="144" cy="144"/>
            </a:xfrm>
          </p:grpSpPr>
          <p:sp>
            <p:nvSpPr>
              <p:cNvPr id="55" name="Line 68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69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70"/>
          <p:cNvGrpSpPr>
            <a:grpSpLocks/>
          </p:cNvGrpSpPr>
          <p:nvPr/>
        </p:nvGrpSpPr>
        <p:grpSpPr bwMode="auto">
          <a:xfrm>
            <a:off x="4041753" y="2571744"/>
            <a:ext cx="196850" cy="200025"/>
            <a:chOff x="1056" y="3600"/>
            <a:chExt cx="144" cy="144"/>
          </a:xfrm>
        </p:grpSpPr>
        <p:sp>
          <p:nvSpPr>
            <p:cNvPr id="49" name="Line 71"/>
            <p:cNvSpPr>
              <a:spLocks noChangeShapeType="1"/>
            </p:cNvSpPr>
            <p:nvPr/>
          </p:nvSpPr>
          <p:spPr bwMode="auto">
            <a:xfrm>
              <a:off x="1056" y="360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72"/>
            <p:cNvSpPr>
              <a:spLocks noChangeShapeType="1"/>
            </p:cNvSpPr>
            <p:nvPr/>
          </p:nvSpPr>
          <p:spPr bwMode="auto">
            <a:xfrm flipV="1">
              <a:off x="1056" y="360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>
            <a:off x="3263878" y="1714488"/>
            <a:ext cx="449263" cy="452439"/>
            <a:chOff x="938" y="1131"/>
            <a:chExt cx="330" cy="327"/>
          </a:xfrm>
        </p:grpSpPr>
        <p:grpSp>
          <p:nvGrpSpPr>
            <p:cNvPr id="43" name="Group 74"/>
            <p:cNvGrpSpPr>
              <a:grpSpLocks/>
            </p:cNvGrpSpPr>
            <p:nvPr/>
          </p:nvGrpSpPr>
          <p:grpSpPr bwMode="auto">
            <a:xfrm>
              <a:off x="938" y="1131"/>
              <a:ext cx="144" cy="144"/>
              <a:chOff x="1056" y="3600"/>
              <a:chExt cx="144" cy="144"/>
            </a:xfrm>
          </p:grpSpPr>
          <p:sp>
            <p:nvSpPr>
              <p:cNvPr id="47" name="Line 75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76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77"/>
            <p:cNvGrpSpPr>
              <a:grpSpLocks/>
            </p:cNvGrpSpPr>
            <p:nvPr/>
          </p:nvGrpSpPr>
          <p:grpSpPr bwMode="auto">
            <a:xfrm>
              <a:off x="1124" y="1314"/>
              <a:ext cx="144" cy="144"/>
              <a:chOff x="1056" y="3600"/>
              <a:chExt cx="144" cy="144"/>
            </a:xfrm>
          </p:grpSpPr>
          <p:sp>
            <p:nvSpPr>
              <p:cNvPr id="45" name="Line 78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79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80"/>
          <p:cNvGrpSpPr>
            <a:grpSpLocks/>
          </p:cNvGrpSpPr>
          <p:nvPr/>
        </p:nvGrpSpPr>
        <p:grpSpPr bwMode="auto">
          <a:xfrm>
            <a:off x="3767116" y="2285992"/>
            <a:ext cx="196850" cy="200025"/>
            <a:chOff x="1056" y="3600"/>
            <a:chExt cx="144" cy="144"/>
          </a:xfrm>
        </p:grpSpPr>
        <p:sp>
          <p:nvSpPr>
            <p:cNvPr id="41" name="Line 81"/>
            <p:cNvSpPr>
              <a:spLocks noChangeShapeType="1"/>
            </p:cNvSpPr>
            <p:nvPr/>
          </p:nvSpPr>
          <p:spPr bwMode="auto">
            <a:xfrm>
              <a:off x="1056" y="360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82"/>
            <p:cNvSpPr>
              <a:spLocks noChangeShapeType="1"/>
            </p:cNvSpPr>
            <p:nvPr/>
          </p:nvSpPr>
          <p:spPr bwMode="auto">
            <a:xfrm flipV="1">
              <a:off x="1056" y="360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83"/>
          <p:cNvGrpSpPr>
            <a:grpSpLocks/>
          </p:cNvGrpSpPr>
          <p:nvPr/>
        </p:nvGrpSpPr>
        <p:grpSpPr bwMode="auto">
          <a:xfrm>
            <a:off x="3268641" y="2586033"/>
            <a:ext cx="196850" cy="200025"/>
            <a:chOff x="1056" y="3600"/>
            <a:chExt cx="144" cy="144"/>
          </a:xfrm>
        </p:grpSpPr>
        <p:sp>
          <p:nvSpPr>
            <p:cNvPr id="39" name="Line 84"/>
            <p:cNvSpPr>
              <a:spLocks noChangeShapeType="1"/>
            </p:cNvSpPr>
            <p:nvPr/>
          </p:nvSpPr>
          <p:spPr bwMode="auto">
            <a:xfrm>
              <a:off x="1056" y="360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85"/>
            <p:cNvSpPr>
              <a:spLocks noChangeShapeType="1"/>
            </p:cNvSpPr>
            <p:nvPr/>
          </p:nvSpPr>
          <p:spPr bwMode="auto">
            <a:xfrm flipV="1">
              <a:off x="1056" y="360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86"/>
          <p:cNvGrpSpPr>
            <a:grpSpLocks/>
          </p:cNvGrpSpPr>
          <p:nvPr/>
        </p:nvGrpSpPr>
        <p:grpSpPr bwMode="auto">
          <a:xfrm>
            <a:off x="3528994" y="4857760"/>
            <a:ext cx="449263" cy="452439"/>
            <a:chOff x="938" y="1131"/>
            <a:chExt cx="330" cy="327"/>
          </a:xfrm>
        </p:grpSpPr>
        <p:grpSp>
          <p:nvGrpSpPr>
            <p:cNvPr id="33" name="Group 87"/>
            <p:cNvGrpSpPr>
              <a:grpSpLocks/>
            </p:cNvGrpSpPr>
            <p:nvPr/>
          </p:nvGrpSpPr>
          <p:grpSpPr bwMode="auto">
            <a:xfrm>
              <a:off x="938" y="1131"/>
              <a:ext cx="144" cy="144"/>
              <a:chOff x="1056" y="3600"/>
              <a:chExt cx="144" cy="144"/>
            </a:xfrm>
          </p:grpSpPr>
          <p:sp>
            <p:nvSpPr>
              <p:cNvPr id="37" name="Line 88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89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90"/>
            <p:cNvGrpSpPr>
              <a:grpSpLocks/>
            </p:cNvGrpSpPr>
            <p:nvPr/>
          </p:nvGrpSpPr>
          <p:grpSpPr bwMode="auto">
            <a:xfrm>
              <a:off x="1124" y="1314"/>
              <a:ext cx="144" cy="144"/>
              <a:chOff x="1056" y="3600"/>
              <a:chExt cx="144" cy="144"/>
            </a:xfrm>
          </p:grpSpPr>
          <p:sp>
            <p:nvSpPr>
              <p:cNvPr id="35" name="Line 91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92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93"/>
          <p:cNvGrpSpPr>
            <a:grpSpLocks/>
          </p:cNvGrpSpPr>
          <p:nvPr/>
        </p:nvGrpSpPr>
        <p:grpSpPr bwMode="auto">
          <a:xfrm>
            <a:off x="3281341" y="5357826"/>
            <a:ext cx="196850" cy="200025"/>
            <a:chOff x="1056" y="3600"/>
            <a:chExt cx="144" cy="144"/>
          </a:xfrm>
        </p:grpSpPr>
        <p:sp>
          <p:nvSpPr>
            <p:cNvPr id="31" name="Line 94"/>
            <p:cNvSpPr>
              <a:spLocks noChangeShapeType="1"/>
            </p:cNvSpPr>
            <p:nvPr/>
          </p:nvSpPr>
          <p:spPr bwMode="auto">
            <a:xfrm>
              <a:off x="1056" y="360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95"/>
            <p:cNvSpPr>
              <a:spLocks noChangeShapeType="1"/>
            </p:cNvSpPr>
            <p:nvPr/>
          </p:nvSpPr>
          <p:spPr bwMode="auto">
            <a:xfrm flipV="1">
              <a:off x="1056" y="360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96"/>
          <p:cNvGrpSpPr>
            <a:grpSpLocks/>
          </p:cNvGrpSpPr>
          <p:nvPr/>
        </p:nvGrpSpPr>
        <p:grpSpPr bwMode="auto">
          <a:xfrm>
            <a:off x="4043341" y="4572008"/>
            <a:ext cx="196850" cy="200025"/>
            <a:chOff x="1056" y="3600"/>
            <a:chExt cx="144" cy="144"/>
          </a:xfrm>
        </p:grpSpPr>
        <p:sp>
          <p:nvSpPr>
            <p:cNvPr id="29" name="Line 97"/>
            <p:cNvSpPr>
              <a:spLocks noChangeShapeType="1"/>
            </p:cNvSpPr>
            <p:nvPr/>
          </p:nvSpPr>
          <p:spPr bwMode="auto">
            <a:xfrm>
              <a:off x="1056" y="360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98"/>
            <p:cNvSpPr>
              <a:spLocks noChangeShapeType="1"/>
            </p:cNvSpPr>
            <p:nvPr/>
          </p:nvSpPr>
          <p:spPr bwMode="auto">
            <a:xfrm flipV="1">
              <a:off x="1056" y="360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99"/>
          <p:cNvGrpSpPr>
            <a:grpSpLocks/>
          </p:cNvGrpSpPr>
          <p:nvPr/>
        </p:nvGrpSpPr>
        <p:grpSpPr bwMode="auto">
          <a:xfrm>
            <a:off x="3270228" y="4572008"/>
            <a:ext cx="196850" cy="200025"/>
            <a:chOff x="1056" y="3600"/>
            <a:chExt cx="144" cy="144"/>
          </a:xfrm>
        </p:grpSpPr>
        <p:sp>
          <p:nvSpPr>
            <p:cNvPr id="27" name="Line 100"/>
            <p:cNvSpPr>
              <a:spLocks noChangeShapeType="1"/>
            </p:cNvSpPr>
            <p:nvPr/>
          </p:nvSpPr>
          <p:spPr bwMode="auto">
            <a:xfrm>
              <a:off x="1056" y="360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01"/>
            <p:cNvSpPr>
              <a:spLocks noChangeShapeType="1"/>
            </p:cNvSpPr>
            <p:nvPr/>
          </p:nvSpPr>
          <p:spPr bwMode="auto">
            <a:xfrm flipV="1">
              <a:off x="1056" y="360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757233" y="1643050"/>
            <a:ext cx="192" cy="4038600"/>
            <a:chOff x="1008" y="1104"/>
            <a:chExt cx="192" cy="2064"/>
          </a:xfrm>
        </p:grpSpPr>
        <p:sp>
          <p:nvSpPr>
            <p:cNvPr id="105" name="Line 6"/>
            <p:cNvSpPr>
              <a:spLocks noChangeShapeType="1"/>
            </p:cNvSpPr>
            <p:nvPr/>
          </p:nvSpPr>
          <p:spPr bwMode="auto">
            <a:xfrm>
              <a:off x="1008" y="110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7"/>
            <p:cNvSpPr>
              <a:spLocks noChangeShapeType="1"/>
            </p:cNvSpPr>
            <p:nvPr/>
          </p:nvSpPr>
          <p:spPr bwMode="auto">
            <a:xfrm>
              <a:off x="1200" y="110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" name="Group 10"/>
          <p:cNvGrpSpPr>
            <a:grpSpLocks/>
          </p:cNvGrpSpPr>
          <p:nvPr/>
        </p:nvGrpSpPr>
        <p:grpSpPr bwMode="auto">
          <a:xfrm>
            <a:off x="542727" y="1643050"/>
            <a:ext cx="192" cy="4038600"/>
            <a:chOff x="1008" y="1104"/>
            <a:chExt cx="192" cy="2064"/>
          </a:xfrm>
        </p:grpSpPr>
        <p:sp>
          <p:nvSpPr>
            <p:cNvPr id="108" name="Line 11"/>
            <p:cNvSpPr>
              <a:spLocks noChangeShapeType="1"/>
            </p:cNvSpPr>
            <p:nvPr/>
          </p:nvSpPr>
          <p:spPr bwMode="auto">
            <a:xfrm>
              <a:off x="1008" y="110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2"/>
            <p:cNvSpPr>
              <a:spLocks noChangeShapeType="1"/>
            </p:cNvSpPr>
            <p:nvPr/>
          </p:nvSpPr>
          <p:spPr bwMode="auto">
            <a:xfrm>
              <a:off x="1200" y="110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" name="Group 13"/>
          <p:cNvGrpSpPr>
            <a:grpSpLocks/>
          </p:cNvGrpSpPr>
          <p:nvPr/>
        </p:nvGrpSpPr>
        <p:grpSpPr bwMode="auto">
          <a:xfrm>
            <a:off x="971547" y="1643050"/>
            <a:ext cx="192" cy="4038600"/>
            <a:chOff x="1008" y="1104"/>
            <a:chExt cx="192" cy="2064"/>
          </a:xfrm>
        </p:grpSpPr>
        <p:sp>
          <p:nvSpPr>
            <p:cNvPr id="111" name="Line 14"/>
            <p:cNvSpPr>
              <a:spLocks noChangeShapeType="1"/>
            </p:cNvSpPr>
            <p:nvPr/>
          </p:nvSpPr>
          <p:spPr bwMode="auto">
            <a:xfrm>
              <a:off x="1008" y="110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5"/>
            <p:cNvSpPr>
              <a:spLocks noChangeShapeType="1"/>
            </p:cNvSpPr>
            <p:nvPr/>
          </p:nvSpPr>
          <p:spPr bwMode="auto">
            <a:xfrm>
              <a:off x="1200" y="110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" name="Group 16"/>
          <p:cNvGrpSpPr>
            <a:grpSpLocks/>
          </p:cNvGrpSpPr>
          <p:nvPr/>
        </p:nvGrpSpPr>
        <p:grpSpPr bwMode="auto">
          <a:xfrm>
            <a:off x="1257107" y="1643050"/>
            <a:ext cx="192" cy="4038600"/>
            <a:chOff x="1008" y="1104"/>
            <a:chExt cx="192" cy="2064"/>
          </a:xfrm>
        </p:grpSpPr>
        <p:sp>
          <p:nvSpPr>
            <p:cNvPr id="114" name="Line 17"/>
            <p:cNvSpPr>
              <a:spLocks noChangeShapeType="1"/>
            </p:cNvSpPr>
            <p:nvPr/>
          </p:nvSpPr>
          <p:spPr bwMode="auto">
            <a:xfrm>
              <a:off x="1008" y="110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>
              <a:off x="1200" y="110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" name="Rectangle 3"/>
          <p:cNvSpPr txBox="1">
            <a:spLocks noChangeArrowheads="1"/>
          </p:cNvSpPr>
          <p:nvPr/>
        </p:nvSpPr>
        <p:spPr bwMode="auto">
          <a:xfrm>
            <a:off x="1071538" y="6429396"/>
            <a:ext cx="671517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Russell Tessier)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Cote de piaţă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2000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034" y="1785926"/>
          <a:ext cx="7848600" cy="4759325"/>
        </p:xfrm>
        <a:graphic>
          <a:graphicData uri="http://schemas.openxmlformats.org/presentationml/2006/ole">
            <p:oleObj spid="_x0000_s1026" name="Feuille de calcul" r:id="rId3" imgW="9207360" imgH="5595120" progId="Excel.Sheet.8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Cote de piaţă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2005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14875" y="1766888"/>
            <a:ext cx="4006850" cy="3711575"/>
            <a:chOff x="4714875" y="1766888"/>
            <a:chExt cx="4006850" cy="371157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770438" y="1766888"/>
              <a:ext cx="3576637" cy="3711575"/>
            </a:xfrm>
            <a:prstGeom prst="rect">
              <a:avLst/>
            </a:prstGeom>
            <a:noFill/>
          </p:spPr>
        </p:pic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6553200" y="1828800"/>
              <a:ext cx="850900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</a:pPr>
              <a:r>
                <a:rPr kumimoji="0" lang="en-US" sz="2400" b="1">
                  <a:latin typeface="Arial Narrow" pitchFamily="34" charset="0"/>
                </a:rPr>
                <a:t>Xilinx</a:t>
              </a: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7440613" y="4724400"/>
              <a:ext cx="1281112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</a:pPr>
              <a:r>
                <a:rPr kumimoji="0" lang="en-US" sz="2400">
                  <a:latin typeface="Arial Narrow" pitchFamily="34" charset="0"/>
                </a:rPr>
                <a:t>All Others</a:t>
              </a:r>
            </a:p>
          </p:txBody>
        </p: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4903788" y="4648200"/>
              <a:ext cx="836612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</a:pPr>
              <a:r>
                <a:rPr kumimoji="0" lang="en-US" sz="2400">
                  <a:latin typeface="Arial Narrow" pitchFamily="34" charset="0"/>
                </a:rPr>
                <a:t>Altera</a:t>
              </a:r>
            </a:p>
          </p:txBody>
        </p:sp>
        <p:sp>
          <p:nvSpPr>
            <p:cNvPr id="9" name="AutoShape 28"/>
            <p:cNvSpPr>
              <a:spLocks noChangeAspect="1" noChangeArrowheads="1" noTextEdit="1"/>
            </p:cNvSpPr>
            <p:nvPr/>
          </p:nvSpPr>
          <p:spPr bwMode="auto">
            <a:xfrm>
              <a:off x="4714875" y="2105025"/>
              <a:ext cx="3819525" cy="315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7866063" y="3548063"/>
              <a:ext cx="188912" cy="798512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19" y="24"/>
                </a:cxn>
                <a:cxn ang="0">
                  <a:pos x="119" y="32"/>
                </a:cxn>
                <a:cxn ang="0">
                  <a:pos x="111" y="56"/>
                </a:cxn>
                <a:cxn ang="0">
                  <a:pos x="111" y="72"/>
                </a:cxn>
                <a:cxn ang="0">
                  <a:pos x="111" y="96"/>
                </a:cxn>
                <a:cxn ang="0">
                  <a:pos x="103" y="120"/>
                </a:cxn>
                <a:cxn ang="0">
                  <a:pos x="103" y="136"/>
                </a:cxn>
                <a:cxn ang="0">
                  <a:pos x="95" y="160"/>
                </a:cxn>
                <a:cxn ang="0">
                  <a:pos x="87" y="184"/>
                </a:cxn>
                <a:cxn ang="0">
                  <a:pos x="80" y="192"/>
                </a:cxn>
                <a:cxn ang="0">
                  <a:pos x="72" y="216"/>
                </a:cxn>
                <a:cxn ang="0">
                  <a:pos x="72" y="224"/>
                </a:cxn>
                <a:cxn ang="0">
                  <a:pos x="56" y="248"/>
                </a:cxn>
                <a:cxn ang="0">
                  <a:pos x="48" y="271"/>
                </a:cxn>
                <a:cxn ang="0">
                  <a:pos x="40" y="287"/>
                </a:cxn>
                <a:cxn ang="0">
                  <a:pos x="24" y="303"/>
                </a:cxn>
                <a:cxn ang="0">
                  <a:pos x="16" y="319"/>
                </a:cxn>
                <a:cxn ang="0">
                  <a:pos x="0" y="335"/>
                </a:cxn>
                <a:cxn ang="0">
                  <a:pos x="0" y="503"/>
                </a:cxn>
                <a:cxn ang="0">
                  <a:pos x="16" y="487"/>
                </a:cxn>
                <a:cxn ang="0">
                  <a:pos x="24" y="471"/>
                </a:cxn>
                <a:cxn ang="0">
                  <a:pos x="40" y="455"/>
                </a:cxn>
                <a:cxn ang="0">
                  <a:pos x="48" y="439"/>
                </a:cxn>
                <a:cxn ang="0">
                  <a:pos x="56" y="415"/>
                </a:cxn>
                <a:cxn ang="0">
                  <a:pos x="72" y="391"/>
                </a:cxn>
                <a:cxn ang="0">
                  <a:pos x="72" y="383"/>
                </a:cxn>
                <a:cxn ang="0">
                  <a:pos x="80" y="359"/>
                </a:cxn>
                <a:cxn ang="0">
                  <a:pos x="87" y="351"/>
                </a:cxn>
                <a:cxn ang="0">
                  <a:pos x="95" y="327"/>
                </a:cxn>
                <a:cxn ang="0">
                  <a:pos x="103" y="303"/>
                </a:cxn>
                <a:cxn ang="0">
                  <a:pos x="103" y="287"/>
                </a:cxn>
                <a:cxn ang="0">
                  <a:pos x="111" y="263"/>
                </a:cxn>
                <a:cxn ang="0">
                  <a:pos x="111" y="240"/>
                </a:cxn>
                <a:cxn ang="0">
                  <a:pos x="111" y="224"/>
                </a:cxn>
                <a:cxn ang="0">
                  <a:pos x="119" y="200"/>
                </a:cxn>
                <a:cxn ang="0">
                  <a:pos x="119" y="192"/>
                </a:cxn>
                <a:cxn ang="0">
                  <a:pos x="119" y="168"/>
                </a:cxn>
                <a:cxn ang="0">
                  <a:pos x="119" y="0"/>
                </a:cxn>
              </a:cxnLst>
              <a:rect l="0" t="0" r="r" b="b"/>
              <a:pathLst>
                <a:path w="119" h="503">
                  <a:moveTo>
                    <a:pt x="119" y="0"/>
                  </a:moveTo>
                  <a:lnTo>
                    <a:pt x="119" y="24"/>
                  </a:lnTo>
                  <a:lnTo>
                    <a:pt x="119" y="32"/>
                  </a:lnTo>
                  <a:lnTo>
                    <a:pt x="111" y="56"/>
                  </a:lnTo>
                  <a:lnTo>
                    <a:pt x="111" y="72"/>
                  </a:lnTo>
                  <a:lnTo>
                    <a:pt x="111" y="96"/>
                  </a:lnTo>
                  <a:lnTo>
                    <a:pt x="103" y="120"/>
                  </a:lnTo>
                  <a:lnTo>
                    <a:pt x="103" y="136"/>
                  </a:lnTo>
                  <a:lnTo>
                    <a:pt x="95" y="160"/>
                  </a:lnTo>
                  <a:lnTo>
                    <a:pt x="87" y="184"/>
                  </a:lnTo>
                  <a:lnTo>
                    <a:pt x="80" y="192"/>
                  </a:lnTo>
                  <a:lnTo>
                    <a:pt x="72" y="216"/>
                  </a:lnTo>
                  <a:lnTo>
                    <a:pt x="72" y="224"/>
                  </a:lnTo>
                  <a:lnTo>
                    <a:pt x="56" y="248"/>
                  </a:lnTo>
                  <a:lnTo>
                    <a:pt x="48" y="271"/>
                  </a:lnTo>
                  <a:lnTo>
                    <a:pt x="40" y="287"/>
                  </a:lnTo>
                  <a:lnTo>
                    <a:pt x="24" y="303"/>
                  </a:lnTo>
                  <a:lnTo>
                    <a:pt x="16" y="319"/>
                  </a:lnTo>
                  <a:lnTo>
                    <a:pt x="0" y="335"/>
                  </a:lnTo>
                  <a:lnTo>
                    <a:pt x="0" y="503"/>
                  </a:lnTo>
                  <a:lnTo>
                    <a:pt x="16" y="487"/>
                  </a:lnTo>
                  <a:lnTo>
                    <a:pt x="24" y="471"/>
                  </a:lnTo>
                  <a:lnTo>
                    <a:pt x="40" y="455"/>
                  </a:lnTo>
                  <a:lnTo>
                    <a:pt x="48" y="439"/>
                  </a:lnTo>
                  <a:lnTo>
                    <a:pt x="56" y="415"/>
                  </a:lnTo>
                  <a:lnTo>
                    <a:pt x="72" y="391"/>
                  </a:lnTo>
                  <a:lnTo>
                    <a:pt x="72" y="383"/>
                  </a:lnTo>
                  <a:lnTo>
                    <a:pt x="80" y="359"/>
                  </a:lnTo>
                  <a:lnTo>
                    <a:pt x="87" y="351"/>
                  </a:lnTo>
                  <a:lnTo>
                    <a:pt x="95" y="327"/>
                  </a:lnTo>
                  <a:lnTo>
                    <a:pt x="103" y="303"/>
                  </a:lnTo>
                  <a:lnTo>
                    <a:pt x="103" y="287"/>
                  </a:lnTo>
                  <a:lnTo>
                    <a:pt x="111" y="263"/>
                  </a:lnTo>
                  <a:lnTo>
                    <a:pt x="111" y="240"/>
                  </a:lnTo>
                  <a:lnTo>
                    <a:pt x="111" y="224"/>
                  </a:lnTo>
                  <a:lnTo>
                    <a:pt x="119" y="200"/>
                  </a:lnTo>
                  <a:lnTo>
                    <a:pt x="119" y="192"/>
                  </a:lnTo>
                  <a:lnTo>
                    <a:pt x="119" y="16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4D001A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5175250" y="3554413"/>
              <a:ext cx="1423988" cy="254000"/>
            </a:xfrm>
            <a:prstGeom prst="rect">
              <a:avLst/>
            </a:prstGeom>
            <a:solidFill>
              <a:srgbClr val="4D001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6605588" y="3548063"/>
              <a:ext cx="1260475" cy="7985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4" y="335"/>
                </a:cxn>
                <a:cxn ang="0">
                  <a:pos x="794" y="503"/>
                </a:cxn>
                <a:cxn ang="0">
                  <a:pos x="0" y="168"/>
                </a:cxn>
                <a:cxn ang="0">
                  <a:pos x="0" y="0"/>
                </a:cxn>
              </a:cxnLst>
              <a:rect l="0" t="0" r="r" b="b"/>
              <a:pathLst>
                <a:path w="794" h="503">
                  <a:moveTo>
                    <a:pt x="0" y="0"/>
                  </a:moveTo>
                  <a:lnTo>
                    <a:pt x="794" y="335"/>
                  </a:lnTo>
                  <a:lnTo>
                    <a:pt x="794" y="503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001A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168900" y="2433638"/>
              <a:ext cx="2886075" cy="1646237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8" y="607"/>
                </a:cxn>
                <a:cxn ang="0">
                  <a:pos x="24" y="543"/>
                </a:cxn>
                <a:cxn ang="0">
                  <a:pos x="40" y="487"/>
                </a:cxn>
                <a:cxn ang="0">
                  <a:pos x="71" y="423"/>
                </a:cxn>
                <a:cxn ang="0">
                  <a:pos x="103" y="367"/>
                </a:cxn>
                <a:cxn ang="0">
                  <a:pos x="143" y="319"/>
                </a:cxn>
                <a:cxn ang="0">
                  <a:pos x="190" y="272"/>
                </a:cxn>
                <a:cxn ang="0">
                  <a:pos x="246" y="224"/>
                </a:cxn>
                <a:cxn ang="0">
                  <a:pos x="302" y="176"/>
                </a:cxn>
                <a:cxn ang="0">
                  <a:pos x="357" y="136"/>
                </a:cxn>
                <a:cxn ang="0">
                  <a:pos x="429" y="104"/>
                </a:cxn>
                <a:cxn ang="0">
                  <a:pos x="492" y="72"/>
                </a:cxn>
                <a:cxn ang="0">
                  <a:pos x="564" y="48"/>
                </a:cxn>
                <a:cxn ang="0">
                  <a:pos x="643" y="32"/>
                </a:cxn>
                <a:cxn ang="0">
                  <a:pos x="715" y="16"/>
                </a:cxn>
                <a:cxn ang="0">
                  <a:pos x="794" y="0"/>
                </a:cxn>
                <a:cxn ang="0">
                  <a:pos x="873" y="0"/>
                </a:cxn>
                <a:cxn ang="0">
                  <a:pos x="953" y="0"/>
                </a:cxn>
                <a:cxn ang="0">
                  <a:pos x="1032" y="8"/>
                </a:cxn>
                <a:cxn ang="0">
                  <a:pos x="1112" y="16"/>
                </a:cxn>
                <a:cxn ang="0">
                  <a:pos x="1191" y="32"/>
                </a:cxn>
                <a:cxn ang="0">
                  <a:pos x="1262" y="56"/>
                </a:cxn>
                <a:cxn ang="0">
                  <a:pos x="1334" y="80"/>
                </a:cxn>
                <a:cxn ang="0">
                  <a:pos x="1405" y="112"/>
                </a:cxn>
                <a:cxn ang="0">
                  <a:pos x="1469" y="144"/>
                </a:cxn>
                <a:cxn ang="0">
                  <a:pos x="1524" y="184"/>
                </a:cxn>
                <a:cxn ang="0">
                  <a:pos x="1580" y="232"/>
                </a:cxn>
                <a:cxn ang="0">
                  <a:pos x="1636" y="280"/>
                </a:cxn>
                <a:cxn ang="0">
                  <a:pos x="1675" y="327"/>
                </a:cxn>
                <a:cxn ang="0">
                  <a:pos x="1715" y="383"/>
                </a:cxn>
                <a:cxn ang="0">
                  <a:pos x="1747" y="439"/>
                </a:cxn>
                <a:cxn ang="0">
                  <a:pos x="1779" y="495"/>
                </a:cxn>
                <a:cxn ang="0">
                  <a:pos x="1794" y="551"/>
                </a:cxn>
                <a:cxn ang="0">
                  <a:pos x="1810" y="615"/>
                </a:cxn>
                <a:cxn ang="0">
                  <a:pos x="1818" y="662"/>
                </a:cxn>
                <a:cxn ang="0">
                  <a:pos x="1818" y="726"/>
                </a:cxn>
                <a:cxn ang="0">
                  <a:pos x="1810" y="782"/>
                </a:cxn>
                <a:cxn ang="0">
                  <a:pos x="1794" y="846"/>
                </a:cxn>
                <a:cxn ang="0">
                  <a:pos x="1779" y="902"/>
                </a:cxn>
                <a:cxn ang="0">
                  <a:pos x="1747" y="965"/>
                </a:cxn>
                <a:cxn ang="0">
                  <a:pos x="1715" y="1021"/>
                </a:cxn>
                <a:cxn ang="0">
                  <a:pos x="0" y="702"/>
                </a:cxn>
              </a:cxnLst>
              <a:rect l="0" t="0" r="r" b="b"/>
              <a:pathLst>
                <a:path w="1818" h="1037">
                  <a:moveTo>
                    <a:pt x="0" y="702"/>
                  </a:moveTo>
                  <a:lnTo>
                    <a:pt x="0" y="678"/>
                  </a:lnTo>
                  <a:lnTo>
                    <a:pt x="0" y="662"/>
                  </a:lnTo>
                  <a:lnTo>
                    <a:pt x="0" y="638"/>
                  </a:lnTo>
                  <a:lnTo>
                    <a:pt x="8" y="615"/>
                  </a:lnTo>
                  <a:lnTo>
                    <a:pt x="8" y="607"/>
                  </a:lnTo>
                  <a:lnTo>
                    <a:pt x="8" y="575"/>
                  </a:lnTo>
                  <a:lnTo>
                    <a:pt x="16" y="551"/>
                  </a:lnTo>
                  <a:lnTo>
                    <a:pt x="24" y="543"/>
                  </a:lnTo>
                  <a:lnTo>
                    <a:pt x="32" y="519"/>
                  </a:lnTo>
                  <a:lnTo>
                    <a:pt x="40" y="495"/>
                  </a:lnTo>
                  <a:lnTo>
                    <a:pt x="40" y="487"/>
                  </a:lnTo>
                  <a:lnTo>
                    <a:pt x="55" y="463"/>
                  </a:lnTo>
                  <a:lnTo>
                    <a:pt x="63" y="439"/>
                  </a:lnTo>
                  <a:lnTo>
                    <a:pt x="71" y="423"/>
                  </a:lnTo>
                  <a:lnTo>
                    <a:pt x="79" y="407"/>
                  </a:lnTo>
                  <a:lnTo>
                    <a:pt x="95" y="383"/>
                  </a:lnTo>
                  <a:lnTo>
                    <a:pt x="103" y="367"/>
                  </a:lnTo>
                  <a:lnTo>
                    <a:pt x="119" y="351"/>
                  </a:lnTo>
                  <a:lnTo>
                    <a:pt x="135" y="327"/>
                  </a:lnTo>
                  <a:lnTo>
                    <a:pt x="143" y="319"/>
                  </a:lnTo>
                  <a:lnTo>
                    <a:pt x="159" y="295"/>
                  </a:lnTo>
                  <a:lnTo>
                    <a:pt x="175" y="288"/>
                  </a:lnTo>
                  <a:lnTo>
                    <a:pt x="190" y="272"/>
                  </a:lnTo>
                  <a:lnTo>
                    <a:pt x="214" y="248"/>
                  </a:lnTo>
                  <a:lnTo>
                    <a:pt x="222" y="240"/>
                  </a:lnTo>
                  <a:lnTo>
                    <a:pt x="246" y="224"/>
                  </a:lnTo>
                  <a:lnTo>
                    <a:pt x="262" y="208"/>
                  </a:lnTo>
                  <a:lnTo>
                    <a:pt x="278" y="192"/>
                  </a:lnTo>
                  <a:lnTo>
                    <a:pt x="302" y="176"/>
                  </a:lnTo>
                  <a:lnTo>
                    <a:pt x="325" y="160"/>
                  </a:lnTo>
                  <a:lnTo>
                    <a:pt x="333" y="152"/>
                  </a:lnTo>
                  <a:lnTo>
                    <a:pt x="357" y="136"/>
                  </a:lnTo>
                  <a:lnTo>
                    <a:pt x="389" y="128"/>
                  </a:lnTo>
                  <a:lnTo>
                    <a:pt x="397" y="120"/>
                  </a:lnTo>
                  <a:lnTo>
                    <a:pt x="429" y="104"/>
                  </a:lnTo>
                  <a:lnTo>
                    <a:pt x="452" y="96"/>
                  </a:lnTo>
                  <a:lnTo>
                    <a:pt x="468" y="88"/>
                  </a:lnTo>
                  <a:lnTo>
                    <a:pt x="492" y="72"/>
                  </a:lnTo>
                  <a:lnTo>
                    <a:pt x="524" y="64"/>
                  </a:lnTo>
                  <a:lnTo>
                    <a:pt x="540" y="56"/>
                  </a:lnTo>
                  <a:lnTo>
                    <a:pt x="564" y="48"/>
                  </a:lnTo>
                  <a:lnTo>
                    <a:pt x="595" y="40"/>
                  </a:lnTo>
                  <a:lnTo>
                    <a:pt x="611" y="40"/>
                  </a:lnTo>
                  <a:lnTo>
                    <a:pt x="643" y="32"/>
                  </a:lnTo>
                  <a:lnTo>
                    <a:pt x="675" y="24"/>
                  </a:lnTo>
                  <a:lnTo>
                    <a:pt x="691" y="16"/>
                  </a:lnTo>
                  <a:lnTo>
                    <a:pt x="715" y="16"/>
                  </a:lnTo>
                  <a:lnTo>
                    <a:pt x="746" y="8"/>
                  </a:lnTo>
                  <a:lnTo>
                    <a:pt x="762" y="8"/>
                  </a:lnTo>
                  <a:lnTo>
                    <a:pt x="794" y="0"/>
                  </a:lnTo>
                  <a:lnTo>
                    <a:pt x="826" y="0"/>
                  </a:lnTo>
                  <a:lnTo>
                    <a:pt x="842" y="0"/>
                  </a:lnTo>
                  <a:lnTo>
                    <a:pt x="873" y="0"/>
                  </a:lnTo>
                  <a:lnTo>
                    <a:pt x="905" y="0"/>
                  </a:lnTo>
                  <a:lnTo>
                    <a:pt x="921" y="0"/>
                  </a:lnTo>
                  <a:lnTo>
                    <a:pt x="953" y="0"/>
                  </a:lnTo>
                  <a:lnTo>
                    <a:pt x="984" y="0"/>
                  </a:lnTo>
                  <a:lnTo>
                    <a:pt x="1000" y="0"/>
                  </a:lnTo>
                  <a:lnTo>
                    <a:pt x="1032" y="8"/>
                  </a:lnTo>
                  <a:lnTo>
                    <a:pt x="1064" y="8"/>
                  </a:lnTo>
                  <a:lnTo>
                    <a:pt x="1080" y="8"/>
                  </a:lnTo>
                  <a:lnTo>
                    <a:pt x="1112" y="16"/>
                  </a:lnTo>
                  <a:lnTo>
                    <a:pt x="1143" y="24"/>
                  </a:lnTo>
                  <a:lnTo>
                    <a:pt x="1159" y="24"/>
                  </a:lnTo>
                  <a:lnTo>
                    <a:pt x="1191" y="32"/>
                  </a:lnTo>
                  <a:lnTo>
                    <a:pt x="1207" y="40"/>
                  </a:lnTo>
                  <a:lnTo>
                    <a:pt x="1231" y="48"/>
                  </a:lnTo>
                  <a:lnTo>
                    <a:pt x="1262" y="56"/>
                  </a:lnTo>
                  <a:lnTo>
                    <a:pt x="1278" y="56"/>
                  </a:lnTo>
                  <a:lnTo>
                    <a:pt x="1302" y="72"/>
                  </a:lnTo>
                  <a:lnTo>
                    <a:pt x="1334" y="80"/>
                  </a:lnTo>
                  <a:lnTo>
                    <a:pt x="1350" y="88"/>
                  </a:lnTo>
                  <a:lnTo>
                    <a:pt x="1374" y="96"/>
                  </a:lnTo>
                  <a:lnTo>
                    <a:pt x="1405" y="112"/>
                  </a:lnTo>
                  <a:lnTo>
                    <a:pt x="1413" y="120"/>
                  </a:lnTo>
                  <a:lnTo>
                    <a:pt x="1445" y="136"/>
                  </a:lnTo>
                  <a:lnTo>
                    <a:pt x="1469" y="144"/>
                  </a:lnTo>
                  <a:lnTo>
                    <a:pt x="1477" y="152"/>
                  </a:lnTo>
                  <a:lnTo>
                    <a:pt x="1501" y="168"/>
                  </a:lnTo>
                  <a:lnTo>
                    <a:pt x="1524" y="184"/>
                  </a:lnTo>
                  <a:lnTo>
                    <a:pt x="1540" y="192"/>
                  </a:lnTo>
                  <a:lnTo>
                    <a:pt x="1564" y="216"/>
                  </a:lnTo>
                  <a:lnTo>
                    <a:pt x="1580" y="232"/>
                  </a:lnTo>
                  <a:lnTo>
                    <a:pt x="1596" y="240"/>
                  </a:lnTo>
                  <a:lnTo>
                    <a:pt x="1612" y="256"/>
                  </a:lnTo>
                  <a:lnTo>
                    <a:pt x="1636" y="280"/>
                  </a:lnTo>
                  <a:lnTo>
                    <a:pt x="1644" y="288"/>
                  </a:lnTo>
                  <a:lnTo>
                    <a:pt x="1659" y="311"/>
                  </a:lnTo>
                  <a:lnTo>
                    <a:pt x="1675" y="327"/>
                  </a:lnTo>
                  <a:lnTo>
                    <a:pt x="1683" y="335"/>
                  </a:lnTo>
                  <a:lnTo>
                    <a:pt x="1699" y="359"/>
                  </a:lnTo>
                  <a:lnTo>
                    <a:pt x="1715" y="383"/>
                  </a:lnTo>
                  <a:lnTo>
                    <a:pt x="1723" y="391"/>
                  </a:lnTo>
                  <a:lnTo>
                    <a:pt x="1739" y="415"/>
                  </a:lnTo>
                  <a:lnTo>
                    <a:pt x="1747" y="439"/>
                  </a:lnTo>
                  <a:lnTo>
                    <a:pt x="1755" y="447"/>
                  </a:lnTo>
                  <a:lnTo>
                    <a:pt x="1771" y="471"/>
                  </a:lnTo>
                  <a:lnTo>
                    <a:pt x="1779" y="495"/>
                  </a:lnTo>
                  <a:lnTo>
                    <a:pt x="1779" y="503"/>
                  </a:lnTo>
                  <a:lnTo>
                    <a:pt x="1786" y="527"/>
                  </a:lnTo>
                  <a:lnTo>
                    <a:pt x="1794" y="551"/>
                  </a:lnTo>
                  <a:lnTo>
                    <a:pt x="1802" y="567"/>
                  </a:lnTo>
                  <a:lnTo>
                    <a:pt x="1802" y="591"/>
                  </a:lnTo>
                  <a:lnTo>
                    <a:pt x="1810" y="615"/>
                  </a:lnTo>
                  <a:lnTo>
                    <a:pt x="1810" y="630"/>
                  </a:lnTo>
                  <a:lnTo>
                    <a:pt x="1810" y="654"/>
                  </a:lnTo>
                  <a:lnTo>
                    <a:pt x="1818" y="662"/>
                  </a:lnTo>
                  <a:lnTo>
                    <a:pt x="1818" y="686"/>
                  </a:lnTo>
                  <a:lnTo>
                    <a:pt x="1818" y="710"/>
                  </a:lnTo>
                  <a:lnTo>
                    <a:pt x="1818" y="726"/>
                  </a:lnTo>
                  <a:lnTo>
                    <a:pt x="1810" y="750"/>
                  </a:lnTo>
                  <a:lnTo>
                    <a:pt x="1810" y="774"/>
                  </a:lnTo>
                  <a:lnTo>
                    <a:pt x="1810" y="782"/>
                  </a:lnTo>
                  <a:lnTo>
                    <a:pt x="1802" y="814"/>
                  </a:lnTo>
                  <a:lnTo>
                    <a:pt x="1802" y="838"/>
                  </a:lnTo>
                  <a:lnTo>
                    <a:pt x="1794" y="846"/>
                  </a:lnTo>
                  <a:lnTo>
                    <a:pt x="1786" y="870"/>
                  </a:lnTo>
                  <a:lnTo>
                    <a:pt x="1779" y="894"/>
                  </a:lnTo>
                  <a:lnTo>
                    <a:pt x="1779" y="902"/>
                  </a:lnTo>
                  <a:lnTo>
                    <a:pt x="1771" y="926"/>
                  </a:lnTo>
                  <a:lnTo>
                    <a:pt x="1755" y="950"/>
                  </a:lnTo>
                  <a:lnTo>
                    <a:pt x="1747" y="965"/>
                  </a:lnTo>
                  <a:lnTo>
                    <a:pt x="1739" y="989"/>
                  </a:lnTo>
                  <a:lnTo>
                    <a:pt x="1723" y="1005"/>
                  </a:lnTo>
                  <a:lnTo>
                    <a:pt x="1715" y="1021"/>
                  </a:lnTo>
                  <a:lnTo>
                    <a:pt x="1699" y="1037"/>
                  </a:lnTo>
                  <a:lnTo>
                    <a:pt x="905" y="702"/>
                  </a:lnTo>
                  <a:lnTo>
                    <a:pt x="0" y="702"/>
                  </a:lnTo>
                  <a:close/>
                </a:path>
              </a:pathLst>
            </a:custGeom>
            <a:solidFill>
              <a:srgbClr val="99003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148513" y="4079875"/>
              <a:ext cx="717550" cy="760413"/>
            </a:xfrm>
            <a:custGeom>
              <a:avLst/>
              <a:gdLst/>
              <a:ahLst/>
              <a:cxnLst>
                <a:cxn ang="0">
                  <a:pos x="452" y="0"/>
                </a:cxn>
                <a:cxn ang="0">
                  <a:pos x="436" y="24"/>
                </a:cxn>
                <a:cxn ang="0">
                  <a:pos x="428" y="32"/>
                </a:cxn>
                <a:cxn ang="0">
                  <a:pos x="412" y="56"/>
                </a:cxn>
                <a:cxn ang="0">
                  <a:pos x="397" y="72"/>
                </a:cxn>
                <a:cxn ang="0">
                  <a:pos x="389" y="88"/>
                </a:cxn>
                <a:cxn ang="0">
                  <a:pos x="365" y="104"/>
                </a:cxn>
                <a:cxn ang="0">
                  <a:pos x="357" y="112"/>
                </a:cxn>
                <a:cxn ang="0">
                  <a:pos x="333" y="136"/>
                </a:cxn>
                <a:cxn ang="0">
                  <a:pos x="317" y="152"/>
                </a:cxn>
                <a:cxn ang="0">
                  <a:pos x="301" y="160"/>
                </a:cxn>
                <a:cxn ang="0">
                  <a:pos x="277" y="176"/>
                </a:cxn>
                <a:cxn ang="0">
                  <a:pos x="254" y="192"/>
                </a:cxn>
                <a:cxn ang="0">
                  <a:pos x="246" y="200"/>
                </a:cxn>
                <a:cxn ang="0">
                  <a:pos x="222" y="216"/>
                </a:cxn>
                <a:cxn ang="0">
                  <a:pos x="206" y="224"/>
                </a:cxn>
                <a:cxn ang="0">
                  <a:pos x="182" y="240"/>
                </a:cxn>
                <a:cxn ang="0">
                  <a:pos x="158" y="255"/>
                </a:cxn>
                <a:cxn ang="0">
                  <a:pos x="142" y="255"/>
                </a:cxn>
                <a:cxn ang="0">
                  <a:pos x="119" y="271"/>
                </a:cxn>
                <a:cxn ang="0">
                  <a:pos x="87" y="279"/>
                </a:cxn>
                <a:cxn ang="0">
                  <a:pos x="71" y="287"/>
                </a:cxn>
                <a:cxn ang="0">
                  <a:pos x="47" y="303"/>
                </a:cxn>
                <a:cxn ang="0">
                  <a:pos x="31" y="303"/>
                </a:cxn>
                <a:cxn ang="0">
                  <a:pos x="0" y="311"/>
                </a:cxn>
                <a:cxn ang="0">
                  <a:pos x="0" y="479"/>
                </a:cxn>
                <a:cxn ang="0">
                  <a:pos x="31" y="471"/>
                </a:cxn>
                <a:cxn ang="0">
                  <a:pos x="47" y="471"/>
                </a:cxn>
                <a:cxn ang="0">
                  <a:pos x="71" y="455"/>
                </a:cxn>
                <a:cxn ang="0">
                  <a:pos x="87" y="447"/>
                </a:cxn>
                <a:cxn ang="0">
                  <a:pos x="119" y="439"/>
                </a:cxn>
                <a:cxn ang="0">
                  <a:pos x="142" y="423"/>
                </a:cxn>
                <a:cxn ang="0">
                  <a:pos x="158" y="423"/>
                </a:cxn>
                <a:cxn ang="0">
                  <a:pos x="182" y="407"/>
                </a:cxn>
                <a:cxn ang="0">
                  <a:pos x="206" y="391"/>
                </a:cxn>
                <a:cxn ang="0">
                  <a:pos x="222" y="383"/>
                </a:cxn>
                <a:cxn ang="0">
                  <a:pos x="246" y="367"/>
                </a:cxn>
                <a:cxn ang="0">
                  <a:pos x="254" y="359"/>
                </a:cxn>
                <a:cxn ang="0">
                  <a:pos x="277" y="343"/>
                </a:cxn>
                <a:cxn ang="0">
                  <a:pos x="301" y="327"/>
                </a:cxn>
                <a:cxn ang="0">
                  <a:pos x="317" y="319"/>
                </a:cxn>
                <a:cxn ang="0">
                  <a:pos x="333" y="303"/>
                </a:cxn>
                <a:cxn ang="0">
                  <a:pos x="357" y="279"/>
                </a:cxn>
                <a:cxn ang="0">
                  <a:pos x="365" y="271"/>
                </a:cxn>
                <a:cxn ang="0">
                  <a:pos x="389" y="255"/>
                </a:cxn>
                <a:cxn ang="0">
                  <a:pos x="397" y="240"/>
                </a:cxn>
                <a:cxn ang="0">
                  <a:pos x="412" y="224"/>
                </a:cxn>
                <a:cxn ang="0">
                  <a:pos x="428" y="200"/>
                </a:cxn>
                <a:cxn ang="0">
                  <a:pos x="436" y="192"/>
                </a:cxn>
                <a:cxn ang="0">
                  <a:pos x="452" y="168"/>
                </a:cxn>
                <a:cxn ang="0">
                  <a:pos x="452" y="0"/>
                </a:cxn>
              </a:cxnLst>
              <a:rect l="0" t="0" r="r" b="b"/>
              <a:pathLst>
                <a:path w="452" h="479">
                  <a:moveTo>
                    <a:pt x="452" y="0"/>
                  </a:moveTo>
                  <a:lnTo>
                    <a:pt x="436" y="24"/>
                  </a:lnTo>
                  <a:lnTo>
                    <a:pt x="428" y="32"/>
                  </a:lnTo>
                  <a:lnTo>
                    <a:pt x="412" y="56"/>
                  </a:lnTo>
                  <a:lnTo>
                    <a:pt x="397" y="72"/>
                  </a:lnTo>
                  <a:lnTo>
                    <a:pt x="389" y="88"/>
                  </a:lnTo>
                  <a:lnTo>
                    <a:pt x="365" y="104"/>
                  </a:lnTo>
                  <a:lnTo>
                    <a:pt x="357" y="112"/>
                  </a:lnTo>
                  <a:lnTo>
                    <a:pt x="333" y="136"/>
                  </a:lnTo>
                  <a:lnTo>
                    <a:pt x="317" y="152"/>
                  </a:lnTo>
                  <a:lnTo>
                    <a:pt x="301" y="160"/>
                  </a:lnTo>
                  <a:lnTo>
                    <a:pt x="277" y="176"/>
                  </a:lnTo>
                  <a:lnTo>
                    <a:pt x="254" y="192"/>
                  </a:lnTo>
                  <a:lnTo>
                    <a:pt x="246" y="200"/>
                  </a:lnTo>
                  <a:lnTo>
                    <a:pt x="222" y="216"/>
                  </a:lnTo>
                  <a:lnTo>
                    <a:pt x="206" y="224"/>
                  </a:lnTo>
                  <a:lnTo>
                    <a:pt x="182" y="240"/>
                  </a:lnTo>
                  <a:lnTo>
                    <a:pt x="158" y="255"/>
                  </a:lnTo>
                  <a:lnTo>
                    <a:pt x="142" y="255"/>
                  </a:lnTo>
                  <a:lnTo>
                    <a:pt x="119" y="271"/>
                  </a:lnTo>
                  <a:lnTo>
                    <a:pt x="87" y="279"/>
                  </a:lnTo>
                  <a:lnTo>
                    <a:pt x="71" y="287"/>
                  </a:lnTo>
                  <a:lnTo>
                    <a:pt x="47" y="303"/>
                  </a:lnTo>
                  <a:lnTo>
                    <a:pt x="31" y="303"/>
                  </a:lnTo>
                  <a:lnTo>
                    <a:pt x="0" y="311"/>
                  </a:lnTo>
                  <a:lnTo>
                    <a:pt x="0" y="479"/>
                  </a:lnTo>
                  <a:lnTo>
                    <a:pt x="31" y="471"/>
                  </a:lnTo>
                  <a:lnTo>
                    <a:pt x="47" y="471"/>
                  </a:lnTo>
                  <a:lnTo>
                    <a:pt x="71" y="455"/>
                  </a:lnTo>
                  <a:lnTo>
                    <a:pt x="87" y="447"/>
                  </a:lnTo>
                  <a:lnTo>
                    <a:pt x="119" y="439"/>
                  </a:lnTo>
                  <a:lnTo>
                    <a:pt x="142" y="423"/>
                  </a:lnTo>
                  <a:lnTo>
                    <a:pt x="158" y="423"/>
                  </a:lnTo>
                  <a:lnTo>
                    <a:pt x="182" y="407"/>
                  </a:lnTo>
                  <a:lnTo>
                    <a:pt x="206" y="391"/>
                  </a:lnTo>
                  <a:lnTo>
                    <a:pt x="222" y="383"/>
                  </a:lnTo>
                  <a:lnTo>
                    <a:pt x="246" y="367"/>
                  </a:lnTo>
                  <a:lnTo>
                    <a:pt x="254" y="359"/>
                  </a:lnTo>
                  <a:lnTo>
                    <a:pt x="277" y="343"/>
                  </a:lnTo>
                  <a:lnTo>
                    <a:pt x="301" y="327"/>
                  </a:lnTo>
                  <a:lnTo>
                    <a:pt x="317" y="319"/>
                  </a:lnTo>
                  <a:lnTo>
                    <a:pt x="333" y="303"/>
                  </a:lnTo>
                  <a:lnTo>
                    <a:pt x="357" y="279"/>
                  </a:lnTo>
                  <a:lnTo>
                    <a:pt x="365" y="271"/>
                  </a:lnTo>
                  <a:lnTo>
                    <a:pt x="389" y="255"/>
                  </a:lnTo>
                  <a:lnTo>
                    <a:pt x="397" y="240"/>
                  </a:lnTo>
                  <a:lnTo>
                    <a:pt x="412" y="224"/>
                  </a:lnTo>
                  <a:lnTo>
                    <a:pt x="428" y="200"/>
                  </a:lnTo>
                  <a:lnTo>
                    <a:pt x="436" y="192"/>
                  </a:lnTo>
                  <a:lnTo>
                    <a:pt x="452" y="16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6605588" y="3548063"/>
              <a:ext cx="542925" cy="1292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2" y="646"/>
                </a:cxn>
                <a:cxn ang="0">
                  <a:pos x="342" y="814"/>
                </a:cxn>
                <a:cxn ang="0">
                  <a:pos x="0" y="168"/>
                </a:cxn>
                <a:cxn ang="0">
                  <a:pos x="0" y="0"/>
                </a:cxn>
              </a:cxnLst>
              <a:rect l="0" t="0" r="r" b="b"/>
              <a:pathLst>
                <a:path w="342" h="814">
                  <a:moveTo>
                    <a:pt x="0" y="0"/>
                  </a:moveTo>
                  <a:lnTo>
                    <a:pt x="342" y="646"/>
                  </a:lnTo>
                  <a:lnTo>
                    <a:pt x="342" y="814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364A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605588" y="3548063"/>
              <a:ext cx="1260475" cy="1025525"/>
            </a:xfrm>
            <a:custGeom>
              <a:avLst/>
              <a:gdLst/>
              <a:ahLst/>
              <a:cxnLst>
                <a:cxn ang="0">
                  <a:pos x="794" y="335"/>
                </a:cxn>
                <a:cxn ang="0">
                  <a:pos x="778" y="359"/>
                </a:cxn>
                <a:cxn ang="0">
                  <a:pos x="770" y="367"/>
                </a:cxn>
                <a:cxn ang="0">
                  <a:pos x="754" y="391"/>
                </a:cxn>
                <a:cxn ang="0">
                  <a:pos x="739" y="407"/>
                </a:cxn>
                <a:cxn ang="0">
                  <a:pos x="731" y="423"/>
                </a:cxn>
                <a:cxn ang="0">
                  <a:pos x="707" y="439"/>
                </a:cxn>
                <a:cxn ang="0">
                  <a:pos x="699" y="447"/>
                </a:cxn>
                <a:cxn ang="0">
                  <a:pos x="675" y="471"/>
                </a:cxn>
                <a:cxn ang="0">
                  <a:pos x="659" y="487"/>
                </a:cxn>
                <a:cxn ang="0">
                  <a:pos x="643" y="495"/>
                </a:cxn>
                <a:cxn ang="0">
                  <a:pos x="619" y="511"/>
                </a:cxn>
                <a:cxn ang="0">
                  <a:pos x="596" y="527"/>
                </a:cxn>
                <a:cxn ang="0">
                  <a:pos x="588" y="535"/>
                </a:cxn>
                <a:cxn ang="0">
                  <a:pos x="564" y="551"/>
                </a:cxn>
                <a:cxn ang="0">
                  <a:pos x="548" y="559"/>
                </a:cxn>
                <a:cxn ang="0">
                  <a:pos x="524" y="575"/>
                </a:cxn>
                <a:cxn ang="0">
                  <a:pos x="500" y="590"/>
                </a:cxn>
                <a:cxn ang="0">
                  <a:pos x="484" y="590"/>
                </a:cxn>
                <a:cxn ang="0">
                  <a:pos x="461" y="606"/>
                </a:cxn>
                <a:cxn ang="0">
                  <a:pos x="429" y="614"/>
                </a:cxn>
                <a:cxn ang="0">
                  <a:pos x="413" y="622"/>
                </a:cxn>
                <a:cxn ang="0">
                  <a:pos x="389" y="638"/>
                </a:cxn>
                <a:cxn ang="0">
                  <a:pos x="373" y="638"/>
                </a:cxn>
                <a:cxn ang="0">
                  <a:pos x="342" y="646"/>
                </a:cxn>
                <a:cxn ang="0">
                  <a:pos x="0" y="0"/>
                </a:cxn>
                <a:cxn ang="0">
                  <a:pos x="794" y="335"/>
                </a:cxn>
              </a:cxnLst>
              <a:rect l="0" t="0" r="r" b="b"/>
              <a:pathLst>
                <a:path w="794" h="646">
                  <a:moveTo>
                    <a:pt x="794" y="335"/>
                  </a:moveTo>
                  <a:lnTo>
                    <a:pt x="778" y="359"/>
                  </a:lnTo>
                  <a:lnTo>
                    <a:pt x="770" y="367"/>
                  </a:lnTo>
                  <a:lnTo>
                    <a:pt x="754" y="391"/>
                  </a:lnTo>
                  <a:lnTo>
                    <a:pt x="739" y="407"/>
                  </a:lnTo>
                  <a:lnTo>
                    <a:pt x="731" y="423"/>
                  </a:lnTo>
                  <a:lnTo>
                    <a:pt x="707" y="439"/>
                  </a:lnTo>
                  <a:lnTo>
                    <a:pt x="699" y="447"/>
                  </a:lnTo>
                  <a:lnTo>
                    <a:pt x="675" y="471"/>
                  </a:lnTo>
                  <a:lnTo>
                    <a:pt x="659" y="487"/>
                  </a:lnTo>
                  <a:lnTo>
                    <a:pt x="643" y="495"/>
                  </a:lnTo>
                  <a:lnTo>
                    <a:pt x="619" y="511"/>
                  </a:lnTo>
                  <a:lnTo>
                    <a:pt x="596" y="527"/>
                  </a:lnTo>
                  <a:lnTo>
                    <a:pt x="588" y="535"/>
                  </a:lnTo>
                  <a:lnTo>
                    <a:pt x="564" y="551"/>
                  </a:lnTo>
                  <a:lnTo>
                    <a:pt x="548" y="559"/>
                  </a:lnTo>
                  <a:lnTo>
                    <a:pt x="524" y="575"/>
                  </a:lnTo>
                  <a:lnTo>
                    <a:pt x="500" y="590"/>
                  </a:lnTo>
                  <a:lnTo>
                    <a:pt x="484" y="590"/>
                  </a:lnTo>
                  <a:lnTo>
                    <a:pt x="461" y="606"/>
                  </a:lnTo>
                  <a:lnTo>
                    <a:pt x="429" y="614"/>
                  </a:lnTo>
                  <a:lnTo>
                    <a:pt x="413" y="622"/>
                  </a:lnTo>
                  <a:lnTo>
                    <a:pt x="389" y="638"/>
                  </a:lnTo>
                  <a:lnTo>
                    <a:pt x="373" y="638"/>
                  </a:lnTo>
                  <a:lnTo>
                    <a:pt x="342" y="646"/>
                  </a:lnTo>
                  <a:lnTo>
                    <a:pt x="0" y="0"/>
                  </a:lnTo>
                  <a:lnTo>
                    <a:pt x="794" y="335"/>
                  </a:lnTo>
                  <a:close/>
                </a:path>
              </a:pathLst>
            </a:custGeom>
            <a:solidFill>
              <a:srgbClr val="33993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5168900" y="3548063"/>
              <a:ext cx="1979613" cy="1381125"/>
            </a:xfrm>
            <a:custGeom>
              <a:avLst/>
              <a:gdLst/>
              <a:ahLst/>
              <a:cxnLst>
                <a:cxn ang="0">
                  <a:pos x="1207" y="662"/>
                </a:cxn>
                <a:cxn ang="0">
                  <a:pos x="1127" y="678"/>
                </a:cxn>
                <a:cxn ang="0">
                  <a:pos x="1048" y="694"/>
                </a:cxn>
                <a:cxn ang="0">
                  <a:pos x="969" y="702"/>
                </a:cxn>
                <a:cxn ang="0">
                  <a:pos x="889" y="702"/>
                </a:cxn>
                <a:cxn ang="0">
                  <a:pos x="810" y="694"/>
                </a:cxn>
                <a:cxn ang="0">
                  <a:pos x="746" y="686"/>
                </a:cxn>
                <a:cxn ang="0">
                  <a:pos x="675" y="678"/>
                </a:cxn>
                <a:cxn ang="0">
                  <a:pos x="595" y="654"/>
                </a:cxn>
                <a:cxn ang="0">
                  <a:pos x="524" y="638"/>
                </a:cxn>
                <a:cxn ang="0">
                  <a:pos x="452" y="606"/>
                </a:cxn>
                <a:cxn ang="0">
                  <a:pos x="389" y="575"/>
                </a:cxn>
                <a:cxn ang="0">
                  <a:pos x="325" y="535"/>
                </a:cxn>
                <a:cxn ang="0">
                  <a:pos x="262" y="495"/>
                </a:cxn>
                <a:cxn ang="0">
                  <a:pos x="222" y="455"/>
                </a:cxn>
                <a:cxn ang="0">
                  <a:pos x="175" y="407"/>
                </a:cxn>
                <a:cxn ang="0">
                  <a:pos x="127" y="359"/>
                </a:cxn>
                <a:cxn ang="0">
                  <a:pos x="87" y="303"/>
                </a:cxn>
                <a:cxn ang="0">
                  <a:pos x="55" y="248"/>
                </a:cxn>
                <a:cxn ang="0">
                  <a:pos x="32" y="192"/>
                </a:cxn>
                <a:cxn ang="0">
                  <a:pos x="16" y="136"/>
                </a:cxn>
                <a:cxn ang="0">
                  <a:pos x="0" y="72"/>
                </a:cxn>
                <a:cxn ang="0">
                  <a:pos x="0" y="24"/>
                </a:cxn>
                <a:cxn ang="0">
                  <a:pos x="0" y="192"/>
                </a:cxn>
                <a:cxn ang="0">
                  <a:pos x="0" y="240"/>
                </a:cxn>
                <a:cxn ang="0">
                  <a:pos x="16" y="303"/>
                </a:cxn>
                <a:cxn ang="0">
                  <a:pos x="32" y="359"/>
                </a:cxn>
                <a:cxn ang="0">
                  <a:pos x="55" y="415"/>
                </a:cxn>
                <a:cxn ang="0">
                  <a:pos x="87" y="471"/>
                </a:cxn>
                <a:cxn ang="0">
                  <a:pos x="127" y="527"/>
                </a:cxn>
                <a:cxn ang="0">
                  <a:pos x="175" y="575"/>
                </a:cxn>
                <a:cxn ang="0">
                  <a:pos x="222" y="622"/>
                </a:cxn>
                <a:cxn ang="0">
                  <a:pos x="262" y="662"/>
                </a:cxn>
                <a:cxn ang="0">
                  <a:pos x="325" y="702"/>
                </a:cxn>
                <a:cxn ang="0">
                  <a:pos x="389" y="742"/>
                </a:cxn>
                <a:cxn ang="0">
                  <a:pos x="452" y="774"/>
                </a:cxn>
                <a:cxn ang="0">
                  <a:pos x="524" y="806"/>
                </a:cxn>
                <a:cxn ang="0">
                  <a:pos x="595" y="822"/>
                </a:cxn>
                <a:cxn ang="0">
                  <a:pos x="675" y="846"/>
                </a:cxn>
                <a:cxn ang="0">
                  <a:pos x="746" y="854"/>
                </a:cxn>
                <a:cxn ang="0">
                  <a:pos x="810" y="862"/>
                </a:cxn>
                <a:cxn ang="0">
                  <a:pos x="889" y="870"/>
                </a:cxn>
                <a:cxn ang="0">
                  <a:pos x="969" y="870"/>
                </a:cxn>
                <a:cxn ang="0">
                  <a:pos x="1048" y="862"/>
                </a:cxn>
                <a:cxn ang="0">
                  <a:pos x="1127" y="846"/>
                </a:cxn>
                <a:cxn ang="0">
                  <a:pos x="1207" y="830"/>
                </a:cxn>
                <a:cxn ang="0">
                  <a:pos x="1247" y="646"/>
                </a:cxn>
              </a:cxnLst>
              <a:rect l="0" t="0" r="r" b="b"/>
              <a:pathLst>
                <a:path w="1247" h="870">
                  <a:moveTo>
                    <a:pt x="1247" y="646"/>
                  </a:moveTo>
                  <a:lnTo>
                    <a:pt x="1215" y="654"/>
                  </a:lnTo>
                  <a:lnTo>
                    <a:pt x="1207" y="662"/>
                  </a:lnTo>
                  <a:lnTo>
                    <a:pt x="1175" y="670"/>
                  </a:lnTo>
                  <a:lnTo>
                    <a:pt x="1159" y="670"/>
                  </a:lnTo>
                  <a:lnTo>
                    <a:pt x="1127" y="678"/>
                  </a:lnTo>
                  <a:lnTo>
                    <a:pt x="1096" y="686"/>
                  </a:lnTo>
                  <a:lnTo>
                    <a:pt x="1080" y="686"/>
                  </a:lnTo>
                  <a:lnTo>
                    <a:pt x="1048" y="694"/>
                  </a:lnTo>
                  <a:lnTo>
                    <a:pt x="1016" y="694"/>
                  </a:lnTo>
                  <a:lnTo>
                    <a:pt x="1000" y="694"/>
                  </a:lnTo>
                  <a:lnTo>
                    <a:pt x="969" y="702"/>
                  </a:lnTo>
                  <a:lnTo>
                    <a:pt x="953" y="702"/>
                  </a:lnTo>
                  <a:lnTo>
                    <a:pt x="921" y="702"/>
                  </a:lnTo>
                  <a:lnTo>
                    <a:pt x="889" y="702"/>
                  </a:lnTo>
                  <a:lnTo>
                    <a:pt x="873" y="702"/>
                  </a:lnTo>
                  <a:lnTo>
                    <a:pt x="842" y="702"/>
                  </a:lnTo>
                  <a:lnTo>
                    <a:pt x="810" y="694"/>
                  </a:lnTo>
                  <a:lnTo>
                    <a:pt x="794" y="694"/>
                  </a:lnTo>
                  <a:lnTo>
                    <a:pt x="762" y="694"/>
                  </a:lnTo>
                  <a:lnTo>
                    <a:pt x="746" y="686"/>
                  </a:lnTo>
                  <a:lnTo>
                    <a:pt x="715" y="686"/>
                  </a:lnTo>
                  <a:lnTo>
                    <a:pt x="691" y="678"/>
                  </a:lnTo>
                  <a:lnTo>
                    <a:pt x="675" y="678"/>
                  </a:lnTo>
                  <a:lnTo>
                    <a:pt x="643" y="670"/>
                  </a:lnTo>
                  <a:lnTo>
                    <a:pt x="611" y="662"/>
                  </a:lnTo>
                  <a:lnTo>
                    <a:pt x="595" y="654"/>
                  </a:lnTo>
                  <a:lnTo>
                    <a:pt x="564" y="646"/>
                  </a:lnTo>
                  <a:lnTo>
                    <a:pt x="556" y="646"/>
                  </a:lnTo>
                  <a:lnTo>
                    <a:pt x="524" y="638"/>
                  </a:lnTo>
                  <a:lnTo>
                    <a:pt x="492" y="622"/>
                  </a:lnTo>
                  <a:lnTo>
                    <a:pt x="476" y="614"/>
                  </a:lnTo>
                  <a:lnTo>
                    <a:pt x="452" y="606"/>
                  </a:lnTo>
                  <a:lnTo>
                    <a:pt x="429" y="590"/>
                  </a:lnTo>
                  <a:lnTo>
                    <a:pt x="413" y="590"/>
                  </a:lnTo>
                  <a:lnTo>
                    <a:pt x="389" y="575"/>
                  </a:lnTo>
                  <a:lnTo>
                    <a:pt x="373" y="567"/>
                  </a:lnTo>
                  <a:lnTo>
                    <a:pt x="349" y="551"/>
                  </a:lnTo>
                  <a:lnTo>
                    <a:pt x="325" y="535"/>
                  </a:lnTo>
                  <a:lnTo>
                    <a:pt x="310" y="527"/>
                  </a:lnTo>
                  <a:lnTo>
                    <a:pt x="286" y="511"/>
                  </a:lnTo>
                  <a:lnTo>
                    <a:pt x="262" y="495"/>
                  </a:lnTo>
                  <a:lnTo>
                    <a:pt x="254" y="487"/>
                  </a:lnTo>
                  <a:lnTo>
                    <a:pt x="230" y="471"/>
                  </a:lnTo>
                  <a:lnTo>
                    <a:pt x="222" y="455"/>
                  </a:lnTo>
                  <a:lnTo>
                    <a:pt x="198" y="439"/>
                  </a:lnTo>
                  <a:lnTo>
                    <a:pt x="182" y="423"/>
                  </a:lnTo>
                  <a:lnTo>
                    <a:pt x="175" y="407"/>
                  </a:lnTo>
                  <a:lnTo>
                    <a:pt x="151" y="391"/>
                  </a:lnTo>
                  <a:lnTo>
                    <a:pt x="135" y="367"/>
                  </a:lnTo>
                  <a:lnTo>
                    <a:pt x="127" y="359"/>
                  </a:lnTo>
                  <a:lnTo>
                    <a:pt x="111" y="335"/>
                  </a:lnTo>
                  <a:lnTo>
                    <a:pt x="103" y="327"/>
                  </a:lnTo>
                  <a:lnTo>
                    <a:pt x="87" y="303"/>
                  </a:lnTo>
                  <a:lnTo>
                    <a:pt x="79" y="287"/>
                  </a:lnTo>
                  <a:lnTo>
                    <a:pt x="71" y="271"/>
                  </a:lnTo>
                  <a:lnTo>
                    <a:pt x="55" y="248"/>
                  </a:lnTo>
                  <a:lnTo>
                    <a:pt x="48" y="224"/>
                  </a:lnTo>
                  <a:lnTo>
                    <a:pt x="40" y="216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24" y="160"/>
                  </a:lnTo>
                  <a:lnTo>
                    <a:pt x="16" y="136"/>
                  </a:lnTo>
                  <a:lnTo>
                    <a:pt x="8" y="120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168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0" y="224"/>
                  </a:lnTo>
                  <a:lnTo>
                    <a:pt x="0" y="240"/>
                  </a:lnTo>
                  <a:lnTo>
                    <a:pt x="8" y="263"/>
                  </a:lnTo>
                  <a:lnTo>
                    <a:pt x="8" y="287"/>
                  </a:lnTo>
                  <a:lnTo>
                    <a:pt x="16" y="303"/>
                  </a:lnTo>
                  <a:lnTo>
                    <a:pt x="24" y="327"/>
                  </a:lnTo>
                  <a:lnTo>
                    <a:pt x="32" y="351"/>
                  </a:lnTo>
                  <a:lnTo>
                    <a:pt x="32" y="359"/>
                  </a:lnTo>
                  <a:lnTo>
                    <a:pt x="40" y="383"/>
                  </a:lnTo>
                  <a:lnTo>
                    <a:pt x="48" y="391"/>
                  </a:lnTo>
                  <a:lnTo>
                    <a:pt x="55" y="415"/>
                  </a:lnTo>
                  <a:lnTo>
                    <a:pt x="71" y="439"/>
                  </a:lnTo>
                  <a:lnTo>
                    <a:pt x="79" y="455"/>
                  </a:lnTo>
                  <a:lnTo>
                    <a:pt x="87" y="471"/>
                  </a:lnTo>
                  <a:lnTo>
                    <a:pt x="103" y="495"/>
                  </a:lnTo>
                  <a:lnTo>
                    <a:pt x="111" y="503"/>
                  </a:lnTo>
                  <a:lnTo>
                    <a:pt x="127" y="527"/>
                  </a:lnTo>
                  <a:lnTo>
                    <a:pt x="135" y="535"/>
                  </a:lnTo>
                  <a:lnTo>
                    <a:pt x="151" y="559"/>
                  </a:lnTo>
                  <a:lnTo>
                    <a:pt x="175" y="575"/>
                  </a:lnTo>
                  <a:lnTo>
                    <a:pt x="182" y="590"/>
                  </a:lnTo>
                  <a:lnTo>
                    <a:pt x="198" y="606"/>
                  </a:lnTo>
                  <a:lnTo>
                    <a:pt x="222" y="622"/>
                  </a:lnTo>
                  <a:lnTo>
                    <a:pt x="230" y="638"/>
                  </a:lnTo>
                  <a:lnTo>
                    <a:pt x="254" y="654"/>
                  </a:lnTo>
                  <a:lnTo>
                    <a:pt x="262" y="662"/>
                  </a:lnTo>
                  <a:lnTo>
                    <a:pt x="286" y="678"/>
                  </a:lnTo>
                  <a:lnTo>
                    <a:pt x="310" y="694"/>
                  </a:lnTo>
                  <a:lnTo>
                    <a:pt x="325" y="702"/>
                  </a:lnTo>
                  <a:lnTo>
                    <a:pt x="349" y="718"/>
                  </a:lnTo>
                  <a:lnTo>
                    <a:pt x="373" y="734"/>
                  </a:lnTo>
                  <a:lnTo>
                    <a:pt x="389" y="742"/>
                  </a:lnTo>
                  <a:lnTo>
                    <a:pt x="413" y="758"/>
                  </a:lnTo>
                  <a:lnTo>
                    <a:pt x="429" y="758"/>
                  </a:lnTo>
                  <a:lnTo>
                    <a:pt x="452" y="774"/>
                  </a:lnTo>
                  <a:lnTo>
                    <a:pt x="476" y="782"/>
                  </a:lnTo>
                  <a:lnTo>
                    <a:pt x="492" y="790"/>
                  </a:lnTo>
                  <a:lnTo>
                    <a:pt x="524" y="806"/>
                  </a:lnTo>
                  <a:lnTo>
                    <a:pt x="556" y="814"/>
                  </a:lnTo>
                  <a:lnTo>
                    <a:pt x="564" y="814"/>
                  </a:lnTo>
                  <a:lnTo>
                    <a:pt x="595" y="822"/>
                  </a:lnTo>
                  <a:lnTo>
                    <a:pt x="611" y="830"/>
                  </a:lnTo>
                  <a:lnTo>
                    <a:pt x="643" y="838"/>
                  </a:lnTo>
                  <a:lnTo>
                    <a:pt x="675" y="846"/>
                  </a:lnTo>
                  <a:lnTo>
                    <a:pt x="691" y="846"/>
                  </a:lnTo>
                  <a:lnTo>
                    <a:pt x="715" y="854"/>
                  </a:lnTo>
                  <a:lnTo>
                    <a:pt x="746" y="854"/>
                  </a:lnTo>
                  <a:lnTo>
                    <a:pt x="762" y="862"/>
                  </a:lnTo>
                  <a:lnTo>
                    <a:pt x="794" y="862"/>
                  </a:lnTo>
                  <a:lnTo>
                    <a:pt x="810" y="862"/>
                  </a:lnTo>
                  <a:lnTo>
                    <a:pt x="842" y="870"/>
                  </a:lnTo>
                  <a:lnTo>
                    <a:pt x="873" y="870"/>
                  </a:lnTo>
                  <a:lnTo>
                    <a:pt x="889" y="870"/>
                  </a:lnTo>
                  <a:lnTo>
                    <a:pt x="921" y="870"/>
                  </a:lnTo>
                  <a:lnTo>
                    <a:pt x="953" y="870"/>
                  </a:lnTo>
                  <a:lnTo>
                    <a:pt x="969" y="870"/>
                  </a:lnTo>
                  <a:lnTo>
                    <a:pt x="1000" y="862"/>
                  </a:lnTo>
                  <a:lnTo>
                    <a:pt x="1016" y="862"/>
                  </a:lnTo>
                  <a:lnTo>
                    <a:pt x="1048" y="862"/>
                  </a:lnTo>
                  <a:lnTo>
                    <a:pt x="1080" y="854"/>
                  </a:lnTo>
                  <a:lnTo>
                    <a:pt x="1096" y="854"/>
                  </a:lnTo>
                  <a:lnTo>
                    <a:pt x="1127" y="846"/>
                  </a:lnTo>
                  <a:lnTo>
                    <a:pt x="1159" y="838"/>
                  </a:lnTo>
                  <a:lnTo>
                    <a:pt x="1175" y="838"/>
                  </a:lnTo>
                  <a:lnTo>
                    <a:pt x="1207" y="830"/>
                  </a:lnTo>
                  <a:lnTo>
                    <a:pt x="1215" y="822"/>
                  </a:lnTo>
                  <a:lnTo>
                    <a:pt x="1247" y="814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2C445E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5168900" y="3548063"/>
              <a:ext cx="1979613" cy="1114425"/>
            </a:xfrm>
            <a:custGeom>
              <a:avLst/>
              <a:gdLst/>
              <a:ahLst/>
              <a:cxnLst>
                <a:cxn ang="0">
                  <a:pos x="1215" y="654"/>
                </a:cxn>
                <a:cxn ang="0">
                  <a:pos x="1175" y="670"/>
                </a:cxn>
                <a:cxn ang="0">
                  <a:pos x="1127" y="678"/>
                </a:cxn>
                <a:cxn ang="0">
                  <a:pos x="1080" y="686"/>
                </a:cxn>
                <a:cxn ang="0">
                  <a:pos x="1016" y="694"/>
                </a:cxn>
                <a:cxn ang="0">
                  <a:pos x="969" y="702"/>
                </a:cxn>
                <a:cxn ang="0">
                  <a:pos x="921" y="702"/>
                </a:cxn>
                <a:cxn ang="0">
                  <a:pos x="873" y="702"/>
                </a:cxn>
                <a:cxn ang="0">
                  <a:pos x="810" y="694"/>
                </a:cxn>
                <a:cxn ang="0">
                  <a:pos x="762" y="694"/>
                </a:cxn>
                <a:cxn ang="0">
                  <a:pos x="715" y="686"/>
                </a:cxn>
                <a:cxn ang="0">
                  <a:pos x="675" y="678"/>
                </a:cxn>
                <a:cxn ang="0">
                  <a:pos x="611" y="662"/>
                </a:cxn>
                <a:cxn ang="0">
                  <a:pos x="564" y="646"/>
                </a:cxn>
                <a:cxn ang="0">
                  <a:pos x="524" y="638"/>
                </a:cxn>
                <a:cxn ang="0">
                  <a:pos x="476" y="614"/>
                </a:cxn>
                <a:cxn ang="0">
                  <a:pos x="429" y="590"/>
                </a:cxn>
                <a:cxn ang="0">
                  <a:pos x="389" y="575"/>
                </a:cxn>
                <a:cxn ang="0">
                  <a:pos x="349" y="551"/>
                </a:cxn>
                <a:cxn ang="0">
                  <a:pos x="310" y="527"/>
                </a:cxn>
                <a:cxn ang="0">
                  <a:pos x="262" y="495"/>
                </a:cxn>
                <a:cxn ang="0">
                  <a:pos x="230" y="471"/>
                </a:cxn>
                <a:cxn ang="0">
                  <a:pos x="198" y="439"/>
                </a:cxn>
                <a:cxn ang="0">
                  <a:pos x="175" y="407"/>
                </a:cxn>
                <a:cxn ang="0">
                  <a:pos x="135" y="367"/>
                </a:cxn>
                <a:cxn ang="0">
                  <a:pos x="111" y="335"/>
                </a:cxn>
                <a:cxn ang="0">
                  <a:pos x="87" y="303"/>
                </a:cxn>
                <a:cxn ang="0">
                  <a:pos x="71" y="271"/>
                </a:cxn>
                <a:cxn ang="0">
                  <a:pos x="48" y="224"/>
                </a:cxn>
                <a:cxn ang="0">
                  <a:pos x="32" y="192"/>
                </a:cxn>
                <a:cxn ang="0">
                  <a:pos x="24" y="160"/>
                </a:cxn>
                <a:cxn ang="0">
                  <a:pos x="8" y="120"/>
                </a:cxn>
                <a:cxn ang="0">
                  <a:pos x="0" y="7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1247" y="646"/>
                </a:cxn>
              </a:cxnLst>
              <a:rect l="0" t="0" r="r" b="b"/>
              <a:pathLst>
                <a:path w="1247" h="702">
                  <a:moveTo>
                    <a:pt x="1247" y="646"/>
                  </a:moveTo>
                  <a:lnTo>
                    <a:pt x="1215" y="654"/>
                  </a:lnTo>
                  <a:lnTo>
                    <a:pt x="1207" y="662"/>
                  </a:lnTo>
                  <a:lnTo>
                    <a:pt x="1175" y="670"/>
                  </a:lnTo>
                  <a:lnTo>
                    <a:pt x="1159" y="670"/>
                  </a:lnTo>
                  <a:lnTo>
                    <a:pt x="1127" y="678"/>
                  </a:lnTo>
                  <a:lnTo>
                    <a:pt x="1096" y="686"/>
                  </a:lnTo>
                  <a:lnTo>
                    <a:pt x="1080" y="686"/>
                  </a:lnTo>
                  <a:lnTo>
                    <a:pt x="1048" y="694"/>
                  </a:lnTo>
                  <a:lnTo>
                    <a:pt x="1016" y="694"/>
                  </a:lnTo>
                  <a:lnTo>
                    <a:pt x="1000" y="694"/>
                  </a:lnTo>
                  <a:lnTo>
                    <a:pt x="969" y="702"/>
                  </a:lnTo>
                  <a:lnTo>
                    <a:pt x="953" y="702"/>
                  </a:lnTo>
                  <a:lnTo>
                    <a:pt x="921" y="702"/>
                  </a:lnTo>
                  <a:lnTo>
                    <a:pt x="889" y="702"/>
                  </a:lnTo>
                  <a:lnTo>
                    <a:pt x="873" y="702"/>
                  </a:lnTo>
                  <a:lnTo>
                    <a:pt x="842" y="702"/>
                  </a:lnTo>
                  <a:lnTo>
                    <a:pt x="810" y="694"/>
                  </a:lnTo>
                  <a:lnTo>
                    <a:pt x="794" y="694"/>
                  </a:lnTo>
                  <a:lnTo>
                    <a:pt x="762" y="694"/>
                  </a:lnTo>
                  <a:lnTo>
                    <a:pt x="746" y="686"/>
                  </a:lnTo>
                  <a:lnTo>
                    <a:pt x="715" y="686"/>
                  </a:lnTo>
                  <a:lnTo>
                    <a:pt x="691" y="678"/>
                  </a:lnTo>
                  <a:lnTo>
                    <a:pt x="675" y="678"/>
                  </a:lnTo>
                  <a:lnTo>
                    <a:pt x="643" y="670"/>
                  </a:lnTo>
                  <a:lnTo>
                    <a:pt x="611" y="662"/>
                  </a:lnTo>
                  <a:lnTo>
                    <a:pt x="595" y="654"/>
                  </a:lnTo>
                  <a:lnTo>
                    <a:pt x="564" y="646"/>
                  </a:lnTo>
                  <a:lnTo>
                    <a:pt x="556" y="646"/>
                  </a:lnTo>
                  <a:lnTo>
                    <a:pt x="524" y="638"/>
                  </a:lnTo>
                  <a:lnTo>
                    <a:pt x="492" y="622"/>
                  </a:lnTo>
                  <a:lnTo>
                    <a:pt x="476" y="614"/>
                  </a:lnTo>
                  <a:lnTo>
                    <a:pt x="452" y="606"/>
                  </a:lnTo>
                  <a:lnTo>
                    <a:pt x="429" y="590"/>
                  </a:lnTo>
                  <a:lnTo>
                    <a:pt x="413" y="590"/>
                  </a:lnTo>
                  <a:lnTo>
                    <a:pt x="389" y="575"/>
                  </a:lnTo>
                  <a:lnTo>
                    <a:pt x="373" y="567"/>
                  </a:lnTo>
                  <a:lnTo>
                    <a:pt x="349" y="551"/>
                  </a:lnTo>
                  <a:lnTo>
                    <a:pt x="325" y="535"/>
                  </a:lnTo>
                  <a:lnTo>
                    <a:pt x="310" y="527"/>
                  </a:lnTo>
                  <a:lnTo>
                    <a:pt x="286" y="511"/>
                  </a:lnTo>
                  <a:lnTo>
                    <a:pt x="262" y="495"/>
                  </a:lnTo>
                  <a:lnTo>
                    <a:pt x="254" y="487"/>
                  </a:lnTo>
                  <a:lnTo>
                    <a:pt x="230" y="471"/>
                  </a:lnTo>
                  <a:lnTo>
                    <a:pt x="222" y="455"/>
                  </a:lnTo>
                  <a:lnTo>
                    <a:pt x="198" y="439"/>
                  </a:lnTo>
                  <a:lnTo>
                    <a:pt x="182" y="423"/>
                  </a:lnTo>
                  <a:lnTo>
                    <a:pt x="175" y="407"/>
                  </a:lnTo>
                  <a:lnTo>
                    <a:pt x="151" y="391"/>
                  </a:lnTo>
                  <a:lnTo>
                    <a:pt x="135" y="367"/>
                  </a:lnTo>
                  <a:lnTo>
                    <a:pt x="127" y="359"/>
                  </a:lnTo>
                  <a:lnTo>
                    <a:pt x="111" y="335"/>
                  </a:lnTo>
                  <a:lnTo>
                    <a:pt x="103" y="327"/>
                  </a:lnTo>
                  <a:lnTo>
                    <a:pt x="87" y="303"/>
                  </a:lnTo>
                  <a:lnTo>
                    <a:pt x="79" y="287"/>
                  </a:lnTo>
                  <a:lnTo>
                    <a:pt x="71" y="271"/>
                  </a:lnTo>
                  <a:lnTo>
                    <a:pt x="55" y="248"/>
                  </a:lnTo>
                  <a:lnTo>
                    <a:pt x="48" y="224"/>
                  </a:lnTo>
                  <a:lnTo>
                    <a:pt x="40" y="216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24" y="160"/>
                  </a:lnTo>
                  <a:lnTo>
                    <a:pt x="16" y="136"/>
                  </a:lnTo>
                  <a:lnTo>
                    <a:pt x="8" y="120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905" y="0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38"/>
            <p:cNvSpPr>
              <a:spLocks noChangeArrowheads="1"/>
            </p:cNvSpPr>
            <p:nvPr/>
          </p:nvSpPr>
          <p:spPr bwMode="auto">
            <a:xfrm>
              <a:off x="6542088" y="2978150"/>
              <a:ext cx="4175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000" b="1">
                  <a:solidFill>
                    <a:srgbClr val="FFFFFF"/>
                  </a:solidFill>
                  <a:latin typeface="Arial Narrow" pitchFamily="34" charset="0"/>
                </a:rPr>
                <a:t>58%</a:t>
              </a:r>
              <a:endParaRPr kumimoji="0" lang="en-US" sz="2000">
                <a:latin typeface="Arial Narrow" pitchFamily="34" charset="0"/>
              </a:endParaRPr>
            </a:p>
          </p:txBody>
        </p:sp>
        <p:sp>
          <p:nvSpPr>
            <p:cNvPr id="20" name="Rectangle 39"/>
            <p:cNvSpPr>
              <a:spLocks noChangeArrowheads="1"/>
            </p:cNvSpPr>
            <p:nvPr/>
          </p:nvSpPr>
          <p:spPr bwMode="auto">
            <a:xfrm>
              <a:off x="5962650" y="3927475"/>
              <a:ext cx="4175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000" b="1">
                  <a:solidFill>
                    <a:srgbClr val="FFFFFF"/>
                  </a:solidFill>
                  <a:latin typeface="Arial Narrow" pitchFamily="34" charset="0"/>
                </a:rPr>
                <a:t>31%</a:t>
              </a:r>
              <a:endParaRPr kumimoji="0" lang="en-US" sz="2000">
                <a:latin typeface="Arial Narrow" pitchFamily="34" charset="0"/>
              </a:endParaRPr>
            </a:p>
          </p:txBody>
        </p:sp>
        <p:sp>
          <p:nvSpPr>
            <p:cNvPr id="21" name="Rectangle 40"/>
            <p:cNvSpPr>
              <a:spLocks noChangeArrowheads="1"/>
            </p:cNvSpPr>
            <p:nvPr/>
          </p:nvSpPr>
          <p:spPr bwMode="auto">
            <a:xfrm>
              <a:off x="7085013" y="4029075"/>
              <a:ext cx="4175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11%</a:t>
              </a:r>
              <a:endParaRPr kumimoji="0" lang="en-US" sz="2000" dirty="0">
                <a:latin typeface="Arial Narrow" pitchFamily="34" charset="0"/>
              </a:endParaRP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71538" y="6429396"/>
            <a:ext cx="671517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Kris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Gaj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8013" y="1768475"/>
            <a:ext cx="3822700" cy="3711575"/>
            <a:chOff x="608013" y="1768475"/>
            <a:chExt cx="3822700" cy="371157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1768475"/>
              <a:ext cx="3576638" cy="3711575"/>
            </a:xfrm>
            <a:prstGeom prst="rect">
              <a:avLst/>
            </a:prstGeom>
            <a:noFill/>
          </p:spPr>
        </p:pic>
        <p:graphicFrame>
          <p:nvGraphicFramePr>
            <p:cNvPr id="25" name="Object 3"/>
            <p:cNvGraphicFramePr>
              <a:graphicFrameLocks noChangeAspect="1"/>
            </p:cNvGraphicFramePr>
            <p:nvPr/>
          </p:nvGraphicFramePr>
          <p:xfrm>
            <a:off x="608013" y="2074863"/>
            <a:ext cx="3822700" cy="3149600"/>
          </p:xfrm>
          <a:graphic>
            <a:graphicData uri="http://schemas.openxmlformats.org/presentationml/2006/ole">
              <p:oleObj spid="_x0000_s63491" name="Chart" r:id="rId4" imgW="3819449" imgH="3152851" progId="MSGraph.Chart.8">
                <p:embed followColorScheme="full"/>
              </p:oleObj>
            </a:graphicData>
          </a:graphic>
        </p:graphicFrame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338513" y="4587875"/>
              <a:ext cx="850900" cy="420688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</a:pPr>
              <a:r>
                <a:rPr kumimoji="0" lang="en-US" sz="2400" b="1">
                  <a:latin typeface="Arial Narrow" pitchFamily="34" charset="0"/>
                </a:rPr>
                <a:t>Xilinx</a:t>
              </a: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990600" y="4664075"/>
              <a:ext cx="7286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000">
                  <a:latin typeface="Arial Narrow" pitchFamily="34" charset="0"/>
                </a:rPr>
                <a:t>Altera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1752600" y="1828800"/>
              <a:ext cx="79851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000">
                  <a:latin typeface="Arial Narrow" pitchFamily="34" charset="0"/>
                </a:rPr>
                <a:t>Lattice</a:t>
              </a: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1066800" y="1997075"/>
              <a:ext cx="6477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000">
                  <a:latin typeface="Arial Narrow" pitchFamily="34" charset="0"/>
                </a:rPr>
                <a:t>Actel</a:t>
              </a: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2649538" y="1844675"/>
              <a:ext cx="15716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000">
                  <a:latin typeface="Arial Narrow" pitchFamily="34" charset="0"/>
                </a:rPr>
                <a:t>QuickLogic: </a:t>
              </a:r>
              <a:r>
                <a:rPr kumimoji="0" lang="en-US" b="1">
                  <a:latin typeface="Arial Narrow" pitchFamily="34" charset="0"/>
                </a:rPr>
                <a:t>2%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327400" y="2149475"/>
              <a:ext cx="10620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000">
                  <a:latin typeface="Arial Narrow" pitchFamily="34" charset="0"/>
                </a:rPr>
                <a:t>Other: </a:t>
              </a:r>
              <a:r>
                <a:rPr kumimoji="0" lang="en-US" b="1">
                  <a:latin typeface="Arial Narrow" pitchFamily="34" charset="0"/>
                </a:rPr>
                <a:t>2%</a:t>
              </a: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1576388" y="2341563"/>
              <a:ext cx="173037" cy="21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" y="134"/>
                </a:cxn>
              </a:cxnLst>
              <a:rect l="0" t="0" r="r" b="b"/>
              <a:pathLst>
                <a:path w="109" h="134">
                  <a:moveTo>
                    <a:pt x="0" y="0"/>
                  </a:moveTo>
                  <a:lnTo>
                    <a:pt x="109" y="134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2306638" y="2195513"/>
              <a:ext cx="2540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25"/>
                </a:cxn>
              </a:cxnLst>
              <a:rect l="0" t="0" r="r" b="b"/>
              <a:pathLst>
                <a:path w="16" h="125">
                  <a:moveTo>
                    <a:pt x="0" y="0"/>
                  </a:moveTo>
                  <a:lnTo>
                    <a:pt x="16" y="125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981325" y="2209800"/>
              <a:ext cx="106363" cy="22383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141"/>
                </a:cxn>
              </a:cxnLst>
              <a:rect l="0" t="0" r="r" b="b"/>
              <a:pathLst>
                <a:path w="67" h="141">
                  <a:moveTo>
                    <a:pt x="67" y="0"/>
                  </a:moveTo>
                  <a:lnTo>
                    <a:pt x="0" y="141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3127375" y="2354263"/>
              <a:ext cx="238125" cy="146050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50" y="0"/>
                </a:cxn>
              </a:cxnLst>
              <a:rect l="0" t="0" r="r" b="b"/>
              <a:pathLst>
                <a:path w="150" h="92">
                  <a:moveTo>
                    <a:pt x="0" y="92"/>
                  </a:moveTo>
                  <a:lnTo>
                    <a:pt x="15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 flipV="1">
              <a:off x="1328738" y="4364038"/>
              <a:ext cx="171450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2879725" y="3451225"/>
              <a:ext cx="601663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</a:pPr>
              <a:r>
                <a:rPr kumimoji="0" lang="en-US" sz="2000" b="1">
                  <a:solidFill>
                    <a:schemeClr val="bg1"/>
                  </a:solidFill>
                  <a:latin typeface="Arial Narrow" pitchFamily="34" charset="0"/>
                </a:rPr>
                <a:t>51%</a:t>
              </a:r>
            </a:p>
          </p:txBody>
        </p:sp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1447800" y="3449638"/>
              <a:ext cx="601663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</a:pPr>
              <a:r>
                <a:rPr kumimoji="0" lang="en-US" sz="2000" b="1">
                  <a:solidFill>
                    <a:schemeClr val="bg1"/>
                  </a:solidFill>
                  <a:latin typeface="Arial Narrow" pitchFamily="34" charset="0"/>
                </a:rPr>
                <a:t>33%</a:t>
              </a: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1816100" y="2454275"/>
              <a:ext cx="48577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</a:pPr>
              <a:r>
                <a:rPr kumimoji="0" lang="en-US" sz="2000" b="1">
                  <a:solidFill>
                    <a:schemeClr val="bg1"/>
                  </a:solidFill>
                  <a:latin typeface="Arial Narrow" pitchFamily="34" charset="0"/>
                </a:rPr>
                <a:t>5%</a:t>
              </a: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2311400" y="2416175"/>
              <a:ext cx="48577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</a:pPr>
              <a:r>
                <a:rPr kumimoji="0" lang="en-US" sz="2000" b="1">
                  <a:solidFill>
                    <a:schemeClr val="bg1"/>
                  </a:solidFill>
                  <a:latin typeface="Arial Narrow" pitchFamily="34" charset="0"/>
                </a:rPr>
                <a:t>7%</a:t>
              </a:r>
            </a:p>
          </p:txBody>
        </p:sp>
      </p:grp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571604" y="5643578"/>
            <a:ext cx="2082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kumimoji="0" lang="en-US" sz="2000" b="1" dirty="0"/>
              <a:t>PLD</a:t>
            </a:r>
            <a:r>
              <a:rPr kumimoji="0" lang="en-US" sz="2000" dirty="0"/>
              <a:t> Segment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5168879" y="5643578"/>
            <a:ext cx="2743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kumimoji="0" lang="en-US" sz="2000" b="1" dirty="0"/>
              <a:t>FPGA</a:t>
            </a:r>
            <a:r>
              <a:rPr kumimoji="0" lang="en-US" sz="2000" dirty="0"/>
              <a:t> Sub-Segment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37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Celula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Xilinx XC4000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00958" y="2714620"/>
            <a:ext cx="1643042" cy="257176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b="1" dirty="0" smtClean="0"/>
              <a:t>2 LUT cu 4 </a:t>
            </a:r>
            <a:r>
              <a:rPr lang="en-US" b="1" dirty="0" err="1" smtClean="0"/>
              <a:t>intr</a:t>
            </a:r>
            <a:r>
              <a:rPr lang="ro-RO" b="1" dirty="0" smtClean="0"/>
              <a:t>ări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lang="en-US" b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b="1" dirty="0" smtClean="0"/>
              <a:t>1 </a:t>
            </a:r>
            <a:r>
              <a:rPr lang="ro-RO" b="1" dirty="0" smtClean="0"/>
              <a:t>LUT cu </a:t>
            </a:r>
            <a:r>
              <a:rPr lang="en-US" b="1" dirty="0" smtClean="0"/>
              <a:t>3</a:t>
            </a:r>
            <a:r>
              <a:rPr lang="ro-RO" b="1" dirty="0" smtClean="0"/>
              <a:t> intrări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lang="ro-RO" b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b="1" dirty="0" smtClean="0"/>
              <a:t>2 </a:t>
            </a:r>
            <a:r>
              <a:rPr lang="ro-RO" b="1" dirty="0" smtClean="0"/>
              <a:t>bistabile </a:t>
            </a:r>
            <a:r>
              <a:rPr lang="en-US" b="1" dirty="0" smtClean="0"/>
              <a:t>D</a:t>
            </a:r>
            <a:endParaRPr lang="en-US" sz="1600" b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en-US" sz="2000" b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en-US" sz="2000" b="1" dirty="0" smtClean="0"/>
          </a:p>
        </p:txBody>
      </p:sp>
      <p:pic>
        <p:nvPicPr>
          <p:cNvPr id="116" name="Picture 4" descr="4000cel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643083"/>
            <a:ext cx="7219950" cy="4786313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37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Celula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Xilinx XC4000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5720" y="1714488"/>
            <a:ext cx="8858280" cy="528641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smtClean="0"/>
              <a:t>CLB-</a:t>
            </a:r>
            <a:r>
              <a:rPr lang="en-US" sz="2000" dirty="0" err="1" smtClean="0"/>
              <a:t>ul</a:t>
            </a:r>
            <a:r>
              <a:rPr lang="en-US" sz="2000" dirty="0" smtClean="0"/>
              <a:t> const</a:t>
            </a:r>
            <a:r>
              <a:rPr lang="ro-RO" sz="2000" dirty="0" smtClean="0"/>
              <a:t>ă</a:t>
            </a:r>
            <a:r>
              <a:rPr lang="en-US" sz="2000" dirty="0" smtClean="0"/>
              <a:t> din 2 p</a:t>
            </a:r>
            <a:r>
              <a:rPr lang="ro-RO" sz="2000" dirty="0" smtClean="0"/>
              <a:t>ă</a:t>
            </a:r>
            <a:r>
              <a:rPr lang="en-US" sz="2000" dirty="0" smtClean="0"/>
              <a:t>r</a:t>
            </a:r>
            <a:r>
              <a:rPr lang="ro-RO" sz="2000" dirty="0" smtClean="0"/>
              <a:t>ţ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identice</a:t>
            </a:r>
            <a:r>
              <a:rPr lang="en-US" sz="2000" dirty="0" smtClean="0"/>
              <a:t> (slides)</a:t>
            </a:r>
            <a:r>
              <a:rPr lang="ro-RO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fiecare</a:t>
            </a:r>
            <a:r>
              <a:rPr lang="en-US" sz="2000" dirty="0" smtClean="0"/>
              <a:t> con</a:t>
            </a:r>
            <a:r>
              <a:rPr lang="ro-RO" sz="2000" dirty="0" smtClean="0"/>
              <a:t>ţ</a:t>
            </a:r>
            <a:r>
              <a:rPr lang="en-US" sz="2000" dirty="0" smtClean="0"/>
              <a:t>in</a:t>
            </a:r>
            <a:r>
              <a:rPr lang="ro-RO" sz="2000" dirty="0" smtClean="0"/>
              <a:t>e</a:t>
            </a:r>
            <a:r>
              <a:rPr lang="en-US" sz="2000" dirty="0" smtClean="0"/>
              <a:t> un LUT, logic</a:t>
            </a:r>
            <a:r>
              <a:rPr lang="ro-RO" sz="2000" dirty="0" smtClean="0"/>
              <a:t>ă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propagarea</a:t>
            </a:r>
            <a:r>
              <a:rPr lang="en-US" sz="2000" dirty="0" smtClean="0"/>
              <a:t> </a:t>
            </a:r>
            <a:r>
              <a:rPr lang="en-US" sz="2000" dirty="0" err="1" smtClean="0"/>
              <a:t>transportului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elementelor</a:t>
            </a:r>
            <a:r>
              <a:rPr lang="en-US" sz="2000" dirty="0" smtClean="0"/>
              <a:t> de </a:t>
            </a:r>
            <a:r>
              <a:rPr lang="en-US" sz="2000" dirty="0" err="1" smtClean="0"/>
              <a:t>memorie</a:t>
            </a:r>
            <a:r>
              <a:rPr lang="en-US" sz="2000" dirty="0" smtClean="0"/>
              <a:t>.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smtClean="0"/>
              <a:t>O parte </a:t>
            </a:r>
            <a:r>
              <a:rPr lang="ro-RO" sz="2000" dirty="0" smtClean="0"/>
              <a:t>are </a:t>
            </a:r>
            <a:r>
              <a:rPr lang="en-US" sz="2000" dirty="0" smtClean="0"/>
              <a:t>2 </a:t>
            </a:r>
            <a:r>
              <a:rPr lang="en-US" sz="2000" dirty="0" err="1" smtClean="0"/>
              <a:t>celule</a:t>
            </a:r>
            <a:r>
              <a:rPr lang="en-US" sz="2000" dirty="0" smtClean="0"/>
              <a:t> </a:t>
            </a:r>
            <a:r>
              <a:rPr lang="en-US" sz="2000" dirty="0" err="1" smtClean="0"/>
              <a:t>logice</a:t>
            </a:r>
            <a:r>
              <a:rPr lang="en-US" sz="2000" dirty="0" smtClean="0"/>
              <a:t> </a:t>
            </a:r>
            <a:r>
              <a:rPr lang="en-US" sz="2000" dirty="0" err="1" smtClean="0"/>
              <a:t>bazate</a:t>
            </a:r>
            <a:r>
              <a:rPr lang="en-US" sz="2000" dirty="0" smtClean="0"/>
              <a:t> </a:t>
            </a:r>
            <a:r>
              <a:rPr lang="en-US" sz="2000" dirty="0" err="1" smtClean="0"/>
              <a:t>pe</a:t>
            </a:r>
            <a:r>
              <a:rPr lang="en-US" sz="2000" dirty="0" smtClean="0"/>
              <a:t> LUT de 4 </a:t>
            </a:r>
            <a:r>
              <a:rPr lang="en-US" sz="2000" dirty="0" err="1" smtClean="0"/>
              <a:t>biti</a:t>
            </a:r>
            <a:r>
              <a:rPr lang="en-US" sz="2000" dirty="0" smtClean="0"/>
              <a:t>, </a:t>
            </a:r>
            <a:r>
              <a:rPr lang="en-US" sz="2000" dirty="0" err="1" smtClean="0"/>
              <a:t>intr</a:t>
            </a:r>
            <a:r>
              <a:rPr lang="ro-RO" sz="2000" dirty="0" smtClean="0"/>
              <a:t>ă</a:t>
            </a:r>
            <a:r>
              <a:rPr lang="en-US" sz="2000" dirty="0" err="1" smtClean="0"/>
              <a:t>ri</a:t>
            </a:r>
            <a:r>
              <a:rPr lang="en-US" sz="2000" dirty="0" smtClean="0"/>
              <a:t> F1-F4, G1-G4. </a:t>
            </a:r>
            <a:endParaRPr lang="ro-RO" sz="20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err="1" smtClean="0"/>
              <a:t>Fiecare</a:t>
            </a:r>
            <a:r>
              <a:rPr lang="en-US" sz="2000" dirty="0" smtClean="0"/>
              <a:t> LUT </a:t>
            </a:r>
            <a:r>
              <a:rPr lang="en-US" sz="2000" dirty="0" err="1" smtClean="0"/>
              <a:t>poate</a:t>
            </a:r>
            <a:r>
              <a:rPr lang="en-US" sz="2000" dirty="0" smtClean="0"/>
              <a:t> </a:t>
            </a:r>
            <a:r>
              <a:rPr lang="en-US" sz="2000" dirty="0" err="1" smtClean="0"/>
              <a:t>fi</a:t>
            </a:r>
            <a:r>
              <a:rPr lang="en-US" sz="2000" dirty="0" smtClean="0"/>
              <a:t> </a:t>
            </a:r>
            <a:r>
              <a:rPr lang="en-US" sz="2000" dirty="0" err="1" smtClean="0"/>
              <a:t>folosit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ca </a:t>
            </a:r>
            <a:r>
              <a:rPr lang="en-US" sz="2000" dirty="0" err="1" smtClean="0"/>
              <a:t>registru</a:t>
            </a:r>
            <a:r>
              <a:rPr lang="en-US" sz="2000" dirty="0" smtClean="0"/>
              <a:t> de </a:t>
            </a:r>
            <a:r>
              <a:rPr lang="en-US" sz="2000" dirty="0" err="1" smtClean="0"/>
              <a:t>deplasare</a:t>
            </a:r>
            <a:r>
              <a:rPr lang="en-US" sz="2000" dirty="0" smtClean="0"/>
              <a:t> </a:t>
            </a:r>
            <a:r>
              <a:rPr lang="en-US" sz="2000" dirty="0" err="1" smtClean="0"/>
              <a:t>pe</a:t>
            </a:r>
            <a:r>
              <a:rPr lang="en-US" sz="2000" dirty="0" smtClean="0"/>
              <a:t> 16 bi</a:t>
            </a:r>
            <a:r>
              <a:rPr lang="ro-RO" sz="2000" dirty="0" smtClean="0"/>
              <a:t>ţ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memorie</a:t>
            </a:r>
            <a:r>
              <a:rPr lang="en-US" sz="2000" dirty="0" smtClean="0"/>
              <a:t> ROM </a:t>
            </a:r>
            <a:r>
              <a:rPr lang="en-US" sz="2000" dirty="0" err="1" smtClean="0"/>
              <a:t>sincrona</a:t>
            </a:r>
            <a:r>
              <a:rPr lang="en-US" sz="2000" dirty="0" smtClean="0"/>
              <a:t> </a:t>
            </a:r>
            <a:r>
              <a:rPr lang="en-US" sz="2000" dirty="0" err="1" smtClean="0"/>
              <a:t>pe</a:t>
            </a:r>
            <a:r>
              <a:rPr lang="en-US" sz="2000" dirty="0" smtClean="0"/>
              <a:t> 16 </a:t>
            </a:r>
            <a:r>
              <a:rPr lang="en-US" sz="2000" dirty="0" err="1" smtClean="0"/>
              <a:t>biti</a:t>
            </a:r>
            <a:r>
              <a:rPr lang="en-US" sz="2000" dirty="0" smtClean="0"/>
              <a:t>. </a:t>
            </a:r>
            <a:endParaRPr lang="ro-RO" sz="20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smtClean="0"/>
              <a:t>O </a:t>
            </a:r>
            <a:r>
              <a:rPr lang="en-US" sz="2000" dirty="0" err="1" smtClean="0"/>
              <a:t>adunare</a:t>
            </a:r>
            <a:r>
              <a:rPr lang="en-US" sz="2000" dirty="0" smtClean="0"/>
              <a:t> se face accept</a:t>
            </a:r>
            <a:r>
              <a:rPr lang="ro-RO" sz="2000" dirty="0" smtClean="0"/>
              <a:t>â</a:t>
            </a:r>
            <a:r>
              <a:rPr lang="en-US" sz="2000" dirty="0" err="1" smtClean="0"/>
              <a:t>nd</a:t>
            </a:r>
            <a:r>
              <a:rPr lang="en-US" sz="2000" dirty="0" smtClean="0"/>
              <a:t> </a:t>
            </a:r>
            <a:r>
              <a:rPr lang="en-US" sz="2000" dirty="0" err="1" smtClean="0"/>
              <a:t>transportul</a:t>
            </a:r>
            <a:r>
              <a:rPr lang="en-US" sz="2000" dirty="0" smtClean="0"/>
              <a:t> “carry in” care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transporta</a:t>
            </a:r>
            <a:r>
              <a:rPr lang="en-US" sz="2000" dirty="0" smtClean="0"/>
              <a:t> </a:t>
            </a:r>
            <a:r>
              <a:rPr lang="en-US" sz="2000" dirty="0" err="1" smtClean="0"/>
              <a:t>primul</a:t>
            </a:r>
            <a:r>
              <a:rPr lang="en-US" sz="2000" dirty="0" smtClean="0"/>
              <a:t> </a:t>
            </a:r>
            <a:r>
              <a:rPr lang="en-US" sz="2000" dirty="0" err="1" smtClean="0"/>
              <a:t>etaj</a:t>
            </a:r>
            <a:r>
              <a:rPr lang="en-US" sz="2000" dirty="0" smtClean="0"/>
              <a:t> de carry control logic, </a:t>
            </a:r>
            <a:r>
              <a:rPr lang="en-US" sz="2000" dirty="0" err="1" smtClean="0"/>
              <a:t>apoi</a:t>
            </a:r>
            <a:r>
              <a:rPr lang="en-US" sz="2000" dirty="0" smtClean="0"/>
              <a:t> </a:t>
            </a:r>
            <a:r>
              <a:rPr lang="en-US" sz="2000" dirty="0" err="1" smtClean="0"/>
              <a:t>pe</a:t>
            </a:r>
            <a:r>
              <a:rPr lang="en-US" sz="2000" dirty="0" smtClean="0"/>
              <a:t> al </a:t>
            </a:r>
            <a:r>
              <a:rPr lang="en-US" sz="2000" dirty="0" err="1" smtClean="0"/>
              <a:t>doilea</a:t>
            </a:r>
            <a:r>
              <a:rPr lang="en-US" sz="2000" dirty="0" smtClean="0"/>
              <a:t> </a:t>
            </a:r>
            <a:r>
              <a:rPr lang="en-US" sz="2000" dirty="0" err="1" smtClean="0"/>
              <a:t>fiind</a:t>
            </a:r>
            <a:r>
              <a:rPr lang="en-US" sz="2000" dirty="0" smtClean="0"/>
              <a:t> </a:t>
            </a:r>
            <a:r>
              <a:rPr lang="en-US" sz="2000" dirty="0" err="1" smtClean="0"/>
              <a:t>generat</a:t>
            </a:r>
            <a:r>
              <a:rPr lang="en-US" sz="2000" dirty="0" smtClean="0"/>
              <a:t> </a:t>
            </a:r>
            <a:r>
              <a:rPr lang="en-US" sz="2000" dirty="0" err="1" smtClean="0"/>
              <a:t>astfel</a:t>
            </a:r>
            <a:r>
              <a:rPr lang="en-US" sz="2000" dirty="0" smtClean="0"/>
              <a:t> </a:t>
            </a:r>
            <a:r>
              <a:rPr lang="en-US" sz="2000" dirty="0" err="1" smtClean="0"/>
              <a:t>semnalul</a:t>
            </a:r>
            <a:r>
              <a:rPr lang="en-US" sz="2000" dirty="0" smtClean="0"/>
              <a:t> “carry out”.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err="1" smtClean="0"/>
              <a:t>Logica</a:t>
            </a:r>
            <a:r>
              <a:rPr lang="en-US" sz="2000" dirty="0" smtClean="0"/>
              <a:t> con</a:t>
            </a:r>
            <a:r>
              <a:rPr lang="ro-RO" sz="2000" dirty="0" smtClean="0"/>
              <a:t>ţ</a:t>
            </a:r>
            <a:r>
              <a:rPr lang="en-US" sz="2000" dirty="0" err="1" smtClean="0"/>
              <a:t>ine</a:t>
            </a:r>
            <a:r>
              <a:rPr lang="en-US" sz="2000" dirty="0" smtClean="0"/>
              <a:t> </a:t>
            </a:r>
            <a:r>
              <a:rPr lang="ro-RO" sz="2000" dirty="0" smtClean="0"/>
              <a:t>ş</a:t>
            </a:r>
            <a:r>
              <a:rPr lang="en-US" sz="2000" dirty="0" err="1" smtClean="0"/>
              <a:t>i</a:t>
            </a:r>
            <a:r>
              <a:rPr lang="en-US" sz="2000" dirty="0" smtClean="0"/>
              <a:t> o </a:t>
            </a:r>
            <a:r>
              <a:rPr lang="en-US" sz="2000" dirty="0" err="1" smtClean="0"/>
              <a:t>poarta</a:t>
            </a:r>
            <a:r>
              <a:rPr lang="en-US" sz="2000" dirty="0" smtClean="0"/>
              <a:t> XOR</a:t>
            </a:r>
            <a:r>
              <a:rPr lang="ro-RO" sz="2000" dirty="0" smtClean="0"/>
              <a:t> </a:t>
            </a:r>
            <a:r>
              <a:rPr lang="en-US" sz="2000" dirty="0" err="1" smtClean="0"/>
              <a:t>folosit</a:t>
            </a:r>
            <a:r>
              <a:rPr lang="ro-RO" sz="2000" dirty="0" smtClean="0"/>
              <a:t>ă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generarea</a:t>
            </a:r>
            <a:r>
              <a:rPr lang="en-US" sz="2000" dirty="0" smtClean="0"/>
              <a:t> </a:t>
            </a:r>
            <a:r>
              <a:rPr lang="en-US" sz="2000" dirty="0" err="1" smtClean="0"/>
              <a:t>sumei</a:t>
            </a:r>
            <a:r>
              <a:rPr lang="en-US" sz="2000" dirty="0" smtClean="0"/>
              <a:t>, LUT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calcularea</a:t>
            </a:r>
            <a:r>
              <a:rPr lang="en-US" sz="2000" dirty="0" smtClean="0"/>
              <a:t> </a:t>
            </a:r>
            <a:r>
              <a:rPr lang="en-US" sz="2000" dirty="0" err="1" smtClean="0"/>
              <a:t>trasportului</a:t>
            </a:r>
            <a:r>
              <a:rPr lang="en-US" sz="2000" dirty="0" smtClean="0"/>
              <a:t>.</a:t>
            </a:r>
            <a:endParaRPr lang="ro-RO" sz="20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err="1" smtClean="0"/>
              <a:t>Fiecare</a:t>
            </a:r>
            <a:r>
              <a:rPr lang="en-US" sz="2000" dirty="0" smtClean="0"/>
              <a:t> parte include un multiplexor,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combinarea</a:t>
            </a:r>
            <a:r>
              <a:rPr lang="en-US" sz="2000" dirty="0" smtClean="0"/>
              <a:t> </a:t>
            </a:r>
            <a:r>
              <a:rPr lang="en-US" sz="2000" dirty="0" err="1" smtClean="0"/>
              <a:t>rezultatelor</a:t>
            </a:r>
            <a:r>
              <a:rPr lang="en-US" sz="2000" dirty="0" smtClean="0"/>
              <a:t> </a:t>
            </a:r>
            <a:r>
              <a:rPr lang="en-US" sz="2000" dirty="0" err="1" smtClean="0"/>
              <a:t>celor</a:t>
            </a:r>
            <a:r>
              <a:rPr lang="en-US" sz="2000" dirty="0" smtClean="0"/>
              <a:t> 2 </a:t>
            </a:r>
            <a:r>
              <a:rPr lang="en-US" sz="2000" dirty="0" err="1" smtClean="0"/>
              <a:t>generatoare</a:t>
            </a:r>
            <a:r>
              <a:rPr lang="en-US" sz="2000" dirty="0" smtClean="0"/>
              <a:t> de </a:t>
            </a:r>
            <a:r>
              <a:rPr lang="en-US" sz="2000" dirty="0" err="1" smtClean="0"/>
              <a:t>func</a:t>
            </a:r>
            <a:r>
              <a:rPr lang="ro-RO" sz="2000" dirty="0" smtClean="0"/>
              <a:t>ţ</a:t>
            </a:r>
            <a:r>
              <a:rPr lang="en-US" sz="2000" dirty="0" smtClean="0"/>
              <a:t>ii.</a:t>
            </a:r>
            <a:r>
              <a:rPr lang="ro-RO" sz="2000" dirty="0" smtClean="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A</a:t>
            </a:r>
            <a:r>
              <a:rPr lang="en-US" sz="2000" dirty="0" err="1" smtClean="0"/>
              <a:t>lt</a:t>
            </a:r>
            <a:r>
              <a:rPr lang="en-US" sz="2000" dirty="0" smtClean="0"/>
              <a:t> multiplexor </a:t>
            </a:r>
            <a:r>
              <a:rPr lang="en-US" sz="2000" dirty="0" err="1" smtClean="0"/>
              <a:t>combin</a:t>
            </a:r>
            <a:r>
              <a:rPr lang="ro-RO" sz="2000" dirty="0" smtClean="0"/>
              <a:t>ă</a:t>
            </a:r>
            <a:r>
              <a:rPr lang="en-US" sz="2000" dirty="0" smtClean="0"/>
              <a:t> </a:t>
            </a:r>
            <a:r>
              <a:rPr lang="en-US" sz="2000" dirty="0" err="1" smtClean="0"/>
              <a:t>ie</a:t>
            </a:r>
            <a:r>
              <a:rPr lang="ro-RO" sz="2000" dirty="0" smtClean="0"/>
              <a:t>ş</a:t>
            </a:r>
            <a:r>
              <a:rPr lang="en-US" sz="2000" dirty="0" err="1" smtClean="0"/>
              <a:t>irile</a:t>
            </a:r>
            <a:r>
              <a:rPr lang="en-US" sz="2000" dirty="0" smtClean="0"/>
              <a:t> </a:t>
            </a:r>
            <a:r>
              <a:rPr lang="en-US" sz="2000" dirty="0" err="1" smtClean="0"/>
              <a:t>celor</a:t>
            </a:r>
            <a:r>
              <a:rPr lang="en-US" sz="2000" dirty="0" smtClean="0"/>
              <a:t> 2 </a:t>
            </a:r>
            <a:r>
              <a:rPr lang="en-US" sz="2000" dirty="0" err="1" smtClean="0"/>
              <a:t>multiplexoare</a:t>
            </a:r>
            <a:r>
              <a:rPr lang="en-US" sz="2000" dirty="0" smtClean="0"/>
              <a:t>, </a:t>
            </a:r>
            <a:r>
              <a:rPr lang="en-US" sz="2000" dirty="0" err="1" smtClean="0"/>
              <a:t>rezult</a:t>
            </a:r>
            <a:r>
              <a:rPr lang="ro-RO" sz="2000" dirty="0" smtClean="0"/>
              <a:t>â</a:t>
            </a:r>
            <a:r>
              <a:rPr lang="en-US" sz="2000" dirty="0" err="1" smtClean="0"/>
              <a:t>nd</a:t>
            </a:r>
            <a:r>
              <a:rPr lang="en-US" sz="2000" dirty="0" smtClean="0"/>
              <a:t> </a:t>
            </a:r>
            <a:r>
              <a:rPr lang="en-US" sz="2000" dirty="0" err="1" smtClean="0"/>
              <a:t>astfel</a:t>
            </a:r>
            <a:r>
              <a:rPr lang="en-US" sz="2000" dirty="0" smtClean="0"/>
              <a:t> </a:t>
            </a:r>
            <a:r>
              <a:rPr lang="en-US" sz="2000" dirty="0" err="1" smtClean="0"/>
              <a:t>ie</a:t>
            </a:r>
            <a:r>
              <a:rPr lang="ro-RO" sz="2000" dirty="0" smtClean="0"/>
              <a:t>ş</a:t>
            </a:r>
            <a:r>
              <a:rPr lang="en-US" sz="2000" dirty="0" err="1" smtClean="0"/>
              <a:t>irea</a:t>
            </a:r>
            <a:r>
              <a:rPr lang="en-US" sz="2000" dirty="0" smtClean="0"/>
              <a:t> </a:t>
            </a:r>
            <a:r>
              <a:rPr lang="en-US" sz="2000" dirty="0" err="1" smtClean="0"/>
              <a:t>unui</a:t>
            </a:r>
            <a:r>
              <a:rPr lang="en-US" sz="2000" dirty="0" smtClean="0"/>
              <a:t> bloc CLB</a:t>
            </a:r>
            <a:r>
              <a:rPr lang="ro-RO" sz="2000" dirty="0" smtClean="0"/>
              <a:t>.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0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en-US" sz="2000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071678"/>
            <a:ext cx="3286116" cy="2643206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Interconexiuni</a:t>
            </a:r>
            <a:b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Xilinx XC4000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Content Placeholder 4" descr="4000rou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2150" y="500042"/>
            <a:ext cx="5911850" cy="6019800"/>
          </a:xfrm>
          <a:noFill/>
          <a:ln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 Altera Stratix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17637"/>
            <a:ext cx="76200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0863" y="152400"/>
            <a:ext cx="7323137" cy="1143000"/>
          </a:xfrm>
        </p:spPr>
        <p:txBody>
          <a:bodyPr/>
          <a:lstStyle/>
          <a:p>
            <a:r>
              <a:rPr lang="ro-RO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Altera Stratix Logic Array Blocks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35342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88" y="1357299"/>
            <a:ext cx="4929222" cy="5143535"/>
          </a:xfrm>
        </p:spPr>
        <p:txBody>
          <a:bodyPr/>
          <a:lstStyle/>
          <a:p>
            <a:pPr marL="971550" lvl="1" indent="-457200">
              <a:lnSpc>
                <a:spcPct val="170000"/>
              </a:lnSpc>
              <a:buNone/>
            </a:pPr>
            <a:r>
              <a:rPr lang="en-US" sz="2300" b="1" dirty="0" smtClean="0"/>
              <a:t>0.	</a:t>
            </a:r>
            <a:r>
              <a:rPr lang="en-US" sz="2100" b="1" dirty="0" smtClean="0"/>
              <a:t>BIBLIOGRAFIE</a:t>
            </a:r>
          </a:p>
          <a:p>
            <a:pPr marL="971550" lvl="1" indent="-457200">
              <a:lnSpc>
                <a:spcPct val="170000"/>
              </a:lnSpc>
              <a:buFont typeface="+mj-lt"/>
              <a:buAutoNum type="arabicPeriod"/>
            </a:pPr>
            <a:r>
              <a:rPr lang="ro-RO" sz="2100" b="1" dirty="0" smtClean="0"/>
              <a:t>INTRODUCERE</a:t>
            </a:r>
            <a:endParaRPr lang="ro-RO" sz="2100" b="1" dirty="0"/>
          </a:p>
          <a:p>
            <a:pPr marL="971550" lvl="1" indent="-457200">
              <a:lnSpc>
                <a:spcPct val="170000"/>
              </a:lnSpc>
              <a:buFont typeface="Wingdings" pitchFamily="2" charset="2"/>
              <a:buAutoNum type="arabicPeriod"/>
            </a:pPr>
            <a:r>
              <a:rPr lang="ro-RO" sz="2100" b="1" dirty="0" smtClean="0"/>
              <a:t>ARHITECTURI RECONFIGURABILE</a:t>
            </a:r>
            <a:endParaRPr lang="en-US" sz="2300" b="1" dirty="0"/>
          </a:p>
          <a:p>
            <a:pPr marL="971550" lvl="1" indent="-457200">
              <a:lnSpc>
                <a:spcPct val="170000"/>
              </a:lnSpc>
              <a:buFont typeface="Wingdings" pitchFamily="2" charset="2"/>
              <a:buAutoNum type="arabicPeriod"/>
            </a:pPr>
            <a:endParaRPr lang="ro-RO" sz="2300" b="1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pPr algn="ctr"/>
            <a:r>
              <a:rPr lang="ro-RO" sz="4500" dirty="0" smtClean="0"/>
              <a:t>Despre ce vorbim </a:t>
            </a:r>
            <a:r>
              <a:rPr lang="en-US" sz="4500" dirty="0" smtClean="0"/>
              <a:t>?</a:t>
            </a:r>
            <a:endParaRPr lang="en-GB" sz="45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00232" y="1214422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971550" marR="0" lvl="1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/>
              </a:rPr>
              <a:t></a:t>
            </a:r>
            <a:endParaRPr kumimoji="0" lang="ro-RO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00232" y="1785926"/>
            <a:ext cx="1357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971550" marR="0" lvl="1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/>
              </a:rPr>
              <a:t></a:t>
            </a:r>
            <a:endParaRPr kumimoji="0" lang="ro-RO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00232" y="2428868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971550" marR="0" lvl="1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/>
              </a:rPr>
              <a:t></a:t>
            </a:r>
            <a:endParaRPr kumimoji="0" lang="ro-RO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 bldLvl="5" autoUpdateAnimBg="0"/>
      <p:bldP spid="71685" grpId="0" autoUpdateAnimBg="0"/>
      <p:bldP spid="5" grpId="0" build="p" bldLvl="5" autoUpdateAnimBg="0"/>
      <p:bldP spid="6" grpId="0" build="p" bldLvl="5" autoUpdateAnimBg="0"/>
      <p:bldP spid="7" grpId="0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0863" y="152400"/>
            <a:ext cx="7323137" cy="1143000"/>
          </a:xfrm>
        </p:spPr>
        <p:txBody>
          <a:bodyPr/>
          <a:lstStyle/>
          <a:p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la design la implementare FPGA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14348" y="1714488"/>
            <a:ext cx="7696200" cy="2282825"/>
            <a:chOff x="192" y="504"/>
            <a:chExt cx="4848" cy="1438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92" y="504"/>
              <a:ext cx="916" cy="1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chemeClr val="tx1"/>
                  </a:solidFill>
                  <a:latin typeface="Tekton" pitchFamily="34" charset="0"/>
                </a:rPr>
                <a:t>   RTL</a:t>
              </a:r>
            </a:p>
            <a:p>
              <a:endParaRPr lang="en-US" sz="2400" b="1" i="1" dirty="0">
                <a:solidFill>
                  <a:schemeClr val="tx1"/>
                </a:solidFill>
                <a:latin typeface="Tekton" pitchFamily="34" charset="0"/>
              </a:endParaRPr>
            </a:p>
            <a:p>
              <a:r>
                <a:rPr lang="en-US" sz="2400" b="1" dirty="0">
                  <a:solidFill>
                    <a:schemeClr val="tx1"/>
                  </a:solidFill>
                  <a:latin typeface="Tekton" pitchFamily="34" charset="0"/>
                </a:rPr>
                <a:t>      .</a:t>
              </a:r>
            </a:p>
            <a:p>
              <a:r>
                <a:rPr lang="en-US" sz="2400" b="1" dirty="0">
                  <a:solidFill>
                    <a:schemeClr val="tx1"/>
                  </a:solidFill>
                  <a:latin typeface="Tekton" pitchFamily="34" charset="0"/>
                </a:rPr>
                <a:t>      .</a:t>
              </a:r>
            </a:p>
            <a:p>
              <a:r>
                <a:rPr lang="en-US" sz="2400" b="1" dirty="0">
                  <a:solidFill>
                    <a:schemeClr val="tx1"/>
                  </a:solidFill>
                  <a:latin typeface="Tekton" pitchFamily="34" charset="0"/>
                </a:rPr>
                <a:t> C = A+B</a:t>
              </a:r>
            </a:p>
            <a:p>
              <a:r>
                <a:rPr lang="en-US" sz="2400" b="1" dirty="0">
                  <a:solidFill>
                    <a:schemeClr val="tx1"/>
                  </a:solidFill>
                  <a:latin typeface="Tekton" pitchFamily="34" charset="0"/>
                </a:rPr>
                <a:t>      .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317" y="1224"/>
              <a:ext cx="28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396" y="576"/>
              <a:ext cx="7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chemeClr val="tx1"/>
                  </a:solidFill>
                  <a:latin typeface="Tekton" pitchFamily="34" charset="0"/>
                </a:rPr>
                <a:t>Circuit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471" y="1087"/>
              <a:ext cx="458" cy="420"/>
            </a:xfrm>
            <a:prstGeom prst="rect">
              <a:avLst/>
            </a:prstGeom>
            <a:solidFill>
              <a:srgbClr val="66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128" y="1206"/>
              <a:ext cx="3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128" y="1416"/>
              <a:ext cx="3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872" y="1008"/>
              <a:ext cx="303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ekton" pitchFamily="34" charset="0"/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1310"/>
              <a:ext cx="255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ekton" pitchFamily="34" charset="0"/>
                </a:rPr>
                <a:t>B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577" y="1162"/>
              <a:ext cx="228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Tekton" pitchFamily="34" charset="0"/>
                </a:rPr>
                <a:t>+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927" y="1276"/>
              <a:ext cx="1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08" y="1127"/>
              <a:ext cx="255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ekton" pitchFamily="34" charset="0"/>
                </a:rPr>
                <a:t>C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520" y="1224"/>
              <a:ext cx="28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154" y="504"/>
              <a:ext cx="61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chemeClr val="tx1"/>
                  </a:solidFill>
                  <a:latin typeface="Tekton" pitchFamily="34" charset="0"/>
                </a:rPr>
                <a:t>Array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968" y="899"/>
              <a:ext cx="1072" cy="829"/>
            </a:xfrm>
            <a:prstGeom prst="rect">
              <a:avLst/>
            </a:prstGeom>
            <a:solidFill>
              <a:srgbClr val="B1B1B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4058" y="978"/>
              <a:ext cx="885" cy="197"/>
              <a:chOff x="3072" y="1248"/>
              <a:chExt cx="912" cy="240"/>
            </a:xfrm>
          </p:grpSpPr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3072" y="1248"/>
                <a:ext cx="240" cy="2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3408" y="1248"/>
                <a:ext cx="240" cy="2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22"/>
              <p:cNvSpPr>
                <a:spLocks noChangeArrowheads="1"/>
              </p:cNvSpPr>
              <p:nvPr/>
            </p:nvSpPr>
            <p:spPr bwMode="auto">
              <a:xfrm>
                <a:off x="3744" y="1248"/>
                <a:ext cx="240" cy="2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4058" y="1215"/>
              <a:ext cx="885" cy="197"/>
              <a:chOff x="3072" y="1248"/>
              <a:chExt cx="912" cy="240"/>
            </a:xfrm>
          </p:grpSpPr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3072" y="1248"/>
                <a:ext cx="240" cy="2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3408" y="1248"/>
                <a:ext cx="240" cy="2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3744" y="1248"/>
                <a:ext cx="240" cy="2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27"/>
            <p:cNvGrpSpPr>
              <a:grpSpLocks/>
            </p:cNvGrpSpPr>
            <p:nvPr/>
          </p:nvGrpSpPr>
          <p:grpSpPr bwMode="auto">
            <a:xfrm>
              <a:off x="4058" y="1452"/>
              <a:ext cx="885" cy="197"/>
              <a:chOff x="3072" y="1248"/>
              <a:chExt cx="912" cy="240"/>
            </a:xfrm>
          </p:grpSpPr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3072" y="1248"/>
                <a:ext cx="240" cy="2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3408" y="1248"/>
                <a:ext cx="240" cy="2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30"/>
              <p:cNvSpPr>
                <a:spLocks noChangeArrowheads="1"/>
              </p:cNvSpPr>
              <p:nvPr/>
            </p:nvSpPr>
            <p:spPr bwMode="auto">
              <a:xfrm>
                <a:off x="3744" y="1248"/>
                <a:ext cx="240" cy="2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571440" y="4214794"/>
            <a:ext cx="8572560" cy="264320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000" b="1" dirty="0" smtClean="0"/>
              <a:t>	</a:t>
            </a:r>
            <a:r>
              <a:rPr lang="ro-RO" sz="2000" b="1" dirty="0" smtClean="0"/>
              <a:t>Uneltele CAD pentru translatarea descrierii text în implementare fizică mature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000" b="1" dirty="0" smtClean="0"/>
              <a:t>	În mod curent, designer-ii FPGA utilizează specificări Register-Transfer Level (allocation and scheduling)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000" b="1" dirty="0" smtClean="0"/>
              <a:t>	Aceiaşi paşi ca şi în cazul design-ului ASIC</a:t>
            </a:r>
            <a:endParaRPr lang="en-US" sz="2000" b="1" dirty="0" smtClean="0"/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071538" y="6429396"/>
            <a:ext cx="671517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Russell Tessier)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0863" y="152400"/>
            <a:ext cx="7323137" cy="1143000"/>
          </a:xfrm>
        </p:spPr>
        <p:txBody>
          <a:bodyPr/>
          <a:lstStyle/>
          <a:p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Compilarea unui circuit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071538" y="6500858"/>
            <a:ext cx="671517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Russell Tessier)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941414" y="1728772"/>
            <a:ext cx="3048000" cy="1200150"/>
            <a:chOff x="1344" y="1296"/>
            <a:chExt cx="1440" cy="1008"/>
          </a:xfrm>
        </p:grpSpPr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1344" y="1296"/>
              <a:ext cx="1440" cy="10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" name="Group 5"/>
            <p:cNvGrpSpPr>
              <a:grpSpLocks/>
            </p:cNvGrpSpPr>
            <p:nvPr/>
          </p:nvGrpSpPr>
          <p:grpSpPr bwMode="auto">
            <a:xfrm>
              <a:off x="1632" y="1392"/>
              <a:ext cx="1008" cy="710"/>
              <a:chOff x="1632" y="1392"/>
              <a:chExt cx="1008" cy="710"/>
            </a:xfrm>
          </p:grpSpPr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2398" y="1597"/>
                <a:ext cx="140" cy="158"/>
              </a:xfrm>
              <a:custGeom>
                <a:avLst/>
                <a:gdLst/>
                <a:ahLst/>
                <a:cxnLst>
                  <a:cxn ang="0">
                    <a:pos x="6" y="31"/>
                  </a:cxn>
                  <a:cxn ang="0">
                    <a:pos x="0" y="30"/>
                  </a:cxn>
                  <a:cxn ang="0">
                    <a:pos x="72" y="58"/>
                  </a:cxn>
                  <a:cxn ang="0">
                    <a:pos x="134" y="87"/>
                  </a:cxn>
                  <a:cxn ang="0">
                    <a:pos x="188" y="115"/>
                  </a:cxn>
                  <a:cxn ang="0">
                    <a:pos x="234" y="145"/>
                  </a:cxn>
                  <a:cxn ang="0">
                    <a:pos x="274" y="175"/>
                  </a:cxn>
                  <a:cxn ang="0">
                    <a:pos x="309" y="206"/>
                  </a:cxn>
                  <a:cxn ang="0">
                    <a:pos x="339" y="237"/>
                  </a:cxn>
                  <a:cxn ang="0">
                    <a:pos x="366" y="271"/>
                  </a:cxn>
                  <a:cxn ang="0">
                    <a:pos x="389" y="307"/>
                  </a:cxn>
                  <a:cxn ang="0">
                    <a:pos x="411" y="344"/>
                  </a:cxn>
                  <a:cxn ang="0">
                    <a:pos x="429" y="386"/>
                  </a:cxn>
                  <a:cxn ang="0">
                    <a:pos x="449" y="428"/>
                  </a:cxn>
                  <a:cxn ang="0">
                    <a:pos x="468" y="473"/>
                  </a:cxn>
                  <a:cxn ang="0">
                    <a:pos x="488" y="522"/>
                  </a:cxn>
                  <a:cxn ang="0">
                    <a:pos x="509" y="574"/>
                  </a:cxn>
                  <a:cxn ang="0">
                    <a:pos x="533" y="630"/>
                  </a:cxn>
                  <a:cxn ang="0">
                    <a:pos x="561" y="617"/>
                  </a:cxn>
                  <a:cxn ang="0">
                    <a:pos x="537" y="563"/>
                  </a:cxn>
                  <a:cxn ang="0">
                    <a:pos x="516" y="511"/>
                  </a:cxn>
                  <a:cxn ang="0">
                    <a:pos x="496" y="462"/>
                  </a:cxn>
                  <a:cxn ang="0">
                    <a:pos x="477" y="415"/>
                  </a:cxn>
                  <a:cxn ang="0">
                    <a:pos x="457" y="373"/>
                  </a:cxn>
                  <a:cxn ang="0">
                    <a:pos x="437" y="331"/>
                  </a:cxn>
                  <a:cxn ang="0">
                    <a:pos x="415" y="291"/>
                  </a:cxn>
                  <a:cxn ang="0">
                    <a:pos x="390" y="254"/>
                  </a:cxn>
                  <a:cxn ang="0">
                    <a:pos x="363" y="218"/>
                  </a:cxn>
                  <a:cxn ang="0">
                    <a:pos x="331" y="184"/>
                  </a:cxn>
                  <a:cxn ang="0">
                    <a:pos x="294" y="151"/>
                  </a:cxn>
                  <a:cxn ang="0">
                    <a:pos x="252" y="119"/>
                  </a:cxn>
                  <a:cxn ang="0">
                    <a:pos x="203" y="89"/>
                  </a:cxn>
                  <a:cxn ang="0">
                    <a:pos x="147" y="59"/>
                  </a:cxn>
                  <a:cxn ang="0">
                    <a:pos x="83" y="30"/>
                  </a:cxn>
                  <a:cxn ang="0">
                    <a:pos x="11" y="1"/>
                  </a:cxn>
                  <a:cxn ang="0">
                    <a:pos x="6" y="0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6" y="31"/>
                  </a:cxn>
                </a:cxnLst>
                <a:rect l="0" t="0" r="r" b="b"/>
                <a:pathLst>
                  <a:path w="561" h="630">
                    <a:moveTo>
                      <a:pt x="6" y="31"/>
                    </a:moveTo>
                    <a:lnTo>
                      <a:pt x="0" y="30"/>
                    </a:lnTo>
                    <a:lnTo>
                      <a:pt x="72" y="58"/>
                    </a:lnTo>
                    <a:lnTo>
                      <a:pt x="134" y="87"/>
                    </a:lnTo>
                    <a:lnTo>
                      <a:pt x="188" y="115"/>
                    </a:lnTo>
                    <a:lnTo>
                      <a:pt x="234" y="145"/>
                    </a:lnTo>
                    <a:lnTo>
                      <a:pt x="274" y="175"/>
                    </a:lnTo>
                    <a:lnTo>
                      <a:pt x="309" y="206"/>
                    </a:lnTo>
                    <a:lnTo>
                      <a:pt x="339" y="237"/>
                    </a:lnTo>
                    <a:lnTo>
                      <a:pt x="366" y="271"/>
                    </a:lnTo>
                    <a:lnTo>
                      <a:pt x="389" y="307"/>
                    </a:lnTo>
                    <a:lnTo>
                      <a:pt x="411" y="344"/>
                    </a:lnTo>
                    <a:lnTo>
                      <a:pt x="429" y="386"/>
                    </a:lnTo>
                    <a:lnTo>
                      <a:pt x="449" y="428"/>
                    </a:lnTo>
                    <a:lnTo>
                      <a:pt x="468" y="473"/>
                    </a:lnTo>
                    <a:lnTo>
                      <a:pt x="488" y="522"/>
                    </a:lnTo>
                    <a:lnTo>
                      <a:pt x="509" y="574"/>
                    </a:lnTo>
                    <a:lnTo>
                      <a:pt x="533" y="630"/>
                    </a:lnTo>
                    <a:lnTo>
                      <a:pt x="561" y="617"/>
                    </a:lnTo>
                    <a:lnTo>
                      <a:pt x="537" y="563"/>
                    </a:lnTo>
                    <a:lnTo>
                      <a:pt x="516" y="511"/>
                    </a:lnTo>
                    <a:lnTo>
                      <a:pt x="496" y="462"/>
                    </a:lnTo>
                    <a:lnTo>
                      <a:pt x="477" y="415"/>
                    </a:lnTo>
                    <a:lnTo>
                      <a:pt x="457" y="373"/>
                    </a:lnTo>
                    <a:lnTo>
                      <a:pt x="437" y="331"/>
                    </a:lnTo>
                    <a:lnTo>
                      <a:pt x="415" y="291"/>
                    </a:lnTo>
                    <a:lnTo>
                      <a:pt x="390" y="254"/>
                    </a:lnTo>
                    <a:lnTo>
                      <a:pt x="363" y="218"/>
                    </a:lnTo>
                    <a:lnTo>
                      <a:pt x="331" y="184"/>
                    </a:lnTo>
                    <a:lnTo>
                      <a:pt x="294" y="151"/>
                    </a:lnTo>
                    <a:lnTo>
                      <a:pt x="252" y="119"/>
                    </a:lnTo>
                    <a:lnTo>
                      <a:pt x="203" y="89"/>
                    </a:lnTo>
                    <a:lnTo>
                      <a:pt x="147" y="59"/>
                    </a:lnTo>
                    <a:lnTo>
                      <a:pt x="83" y="30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"/>
              <p:cNvSpPr>
                <a:spLocks/>
              </p:cNvSpPr>
              <p:nvPr/>
            </p:nvSpPr>
            <p:spPr bwMode="auto">
              <a:xfrm>
                <a:off x="2255" y="1597"/>
                <a:ext cx="144" cy="8"/>
              </a:xfrm>
              <a:custGeom>
                <a:avLst/>
                <a:gdLst/>
                <a:ahLst/>
                <a:cxnLst>
                  <a:cxn ang="0">
                    <a:pos x="44" y="6"/>
                  </a:cxn>
                  <a:cxn ang="0">
                    <a:pos x="34" y="31"/>
                  </a:cxn>
                  <a:cxn ang="0">
                    <a:pos x="575" y="31"/>
                  </a:cxn>
                  <a:cxn ang="0">
                    <a:pos x="575" y="0"/>
                  </a:cxn>
                  <a:cxn ang="0">
                    <a:pos x="34" y="0"/>
                  </a:cxn>
                  <a:cxn ang="0">
                    <a:pos x="23" y="25"/>
                  </a:cxn>
                  <a:cxn ang="0">
                    <a:pos x="34" y="0"/>
                  </a:cxn>
                  <a:cxn ang="0">
                    <a:pos x="0" y="0"/>
                  </a:cxn>
                  <a:cxn ang="0">
                    <a:pos x="23" y="25"/>
                  </a:cxn>
                  <a:cxn ang="0">
                    <a:pos x="44" y="6"/>
                  </a:cxn>
                </a:cxnLst>
                <a:rect l="0" t="0" r="r" b="b"/>
                <a:pathLst>
                  <a:path w="575" h="31">
                    <a:moveTo>
                      <a:pt x="44" y="6"/>
                    </a:moveTo>
                    <a:lnTo>
                      <a:pt x="34" y="31"/>
                    </a:lnTo>
                    <a:lnTo>
                      <a:pt x="575" y="31"/>
                    </a:lnTo>
                    <a:lnTo>
                      <a:pt x="575" y="0"/>
                    </a:lnTo>
                    <a:lnTo>
                      <a:pt x="34" y="0"/>
                    </a:lnTo>
                    <a:lnTo>
                      <a:pt x="23" y="25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23" y="25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8"/>
              <p:cNvSpPr>
                <a:spLocks/>
              </p:cNvSpPr>
              <p:nvPr/>
            </p:nvSpPr>
            <p:spPr bwMode="auto">
              <a:xfrm>
                <a:off x="2261" y="1599"/>
                <a:ext cx="74" cy="154"/>
              </a:xfrm>
              <a:custGeom>
                <a:avLst/>
                <a:gdLst/>
                <a:ahLst/>
                <a:cxnLst>
                  <a:cxn ang="0">
                    <a:pos x="296" y="618"/>
                  </a:cxn>
                  <a:cxn ang="0">
                    <a:pos x="296" y="618"/>
                  </a:cxn>
                  <a:cxn ang="0">
                    <a:pos x="295" y="579"/>
                  </a:cxn>
                  <a:cxn ang="0">
                    <a:pos x="290" y="540"/>
                  </a:cxn>
                  <a:cxn ang="0">
                    <a:pos x="283" y="499"/>
                  </a:cxn>
                  <a:cxn ang="0">
                    <a:pos x="273" y="457"/>
                  </a:cxn>
                  <a:cxn ang="0">
                    <a:pos x="260" y="416"/>
                  </a:cxn>
                  <a:cxn ang="0">
                    <a:pos x="245" y="374"/>
                  </a:cxn>
                  <a:cxn ang="0">
                    <a:pos x="229" y="333"/>
                  </a:cxn>
                  <a:cxn ang="0">
                    <a:pos x="211" y="291"/>
                  </a:cxn>
                  <a:cxn ang="0">
                    <a:pos x="190" y="251"/>
                  </a:cxn>
                  <a:cxn ang="0">
                    <a:pos x="169" y="210"/>
                  </a:cxn>
                  <a:cxn ang="0">
                    <a:pos x="146" y="171"/>
                  </a:cxn>
                  <a:cxn ang="0">
                    <a:pos x="123" y="133"/>
                  </a:cxn>
                  <a:cxn ang="0">
                    <a:pos x="97" y="97"/>
                  </a:cxn>
                  <a:cxn ang="0">
                    <a:pos x="73" y="63"/>
                  </a:cxn>
                  <a:cxn ang="0">
                    <a:pos x="47" y="30"/>
                  </a:cxn>
                  <a:cxn ang="0">
                    <a:pos x="21" y="0"/>
                  </a:cxn>
                  <a:cxn ang="0">
                    <a:pos x="0" y="19"/>
                  </a:cxn>
                  <a:cxn ang="0">
                    <a:pos x="24" y="50"/>
                  </a:cxn>
                  <a:cxn ang="0">
                    <a:pos x="49" y="80"/>
                  </a:cxn>
                  <a:cxn ang="0">
                    <a:pos x="73" y="114"/>
                  </a:cxn>
                  <a:cxn ang="0">
                    <a:pos x="97" y="150"/>
                  </a:cxn>
                  <a:cxn ang="0">
                    <a:pos x="120" y="186"/>
                  </a:cxn>
                  <a:cxn ang="0">
                    <a:pos x="143" y="225"/>
                  </a:cxn>
                  <a:cxn ang="0">
                    <a:pos x="164" y="264"/>
                  </a:cxn>
                  <a:cxn ang="0">
                    <a:pos x="183" y="304"/>
                  </a:cxn>
                  <a:cxn ang="0">
                    <a:pos x="201" y="344"/>
                  </a:cxn>
                  <a:cxn ang="0">
                    <a:pos x="217" y="385"/>
                  </a:cxn>
                  <a:cxn ang="0">
                    <a:pos x="231" y="425"/>
                  </a:cxn>
                  <a:cxn ang="0">
                    <a:pos x="244" y="466"/>
                  </a:cxn>
                  <a:cxn ang="0">
                    <a:pos x="253" y="505"/>
                  </a:cxn>
                  <a:cxn ang="0">
                    <a:pos x="260" y="544"/>
                  </a:cxn>
                  <a:cxn ang="0">
                    <a:pos x="265" y="581"/>
                  </a:cxn>
                  <a:cxn ang="0">
                    <a:pos x="266" y="618"/>
                  </a:cxn>
                  <a:cxn ang="0">
                    <a:pos x="266" y="618"/>
                  </a:cxn>
                  <a:cxn ang="0">
                    <a:pos x="296" y="618"/>
                  </a:cxn>
                  <a:cxn ang="0">
                    <a:pos x="296" y="618"/>
                  </a:cxn>
                  <a:cxn ang="0">
                    <a:pos x="296" y="618"/>
                  </a:cxn>
                </a:cxnLst>
                <a:rect l="0" t="0" r="r" b="b"/>
                <a:pathLst>
                  <a:path w="296" h="618">
                    <a:moveTo>
                      <a:pt x="296" y="618"/>
                    </a:moveTo>
                    <a:lnTo>
                      <a:pt x="296" y="618"/>
                    </a:lnTo>
                    <a:lnTo>
                      <a:pt x="295" y="579"/>
                    </a:lnTo>
                    <a:lnTo>
                      <a:pt x="290" y="540"/>
                    </a:lnTo>
                    <a:lnTo>
                      <a:pt x="283" y="499"/>
                    </a:lnTo>
                    <a:lnTo>
                      <a:pt x="273" y="457"/>
                    </a:lnTo>
                    <a:lnTo>
                      <a:pt x="260" y="416"/>
                    </a:lnTo>
                    <a:lnTo>
                      <a:pt x="245" y="374"/>
                    </a:lnTo>
                    <a:lnTo>
                      <a:pt x="229" y="333"/>
                    </a:lnTo>
                    <a:lnTo>
                      <a:pt x="211" y="291"/>
                    </a:lnTo>
                    <a:lnTo>
                      <a:pt x="190" y="251"/>
                    </a:lnTo>
                    <a:lnTo>
                      <a:pt x="169" y="210"/>
                    </a:lnTo>
                    <a:lnTo>
                      <a:pt x="146" y="171"/>
                    </a:lnTo>
                    <a:lnTo>
                      <a:pt x="123" y="133"/>
                    </a:lnTo>
                    <a:lnTo>
                      <a:pt x="97" y="97"/>
                    </a:lnTo>
                    <a:lnTo>
                      <a:pt x="73" y="63"/>
                    </a:lnTo>
                    <a:lnTo>
                      <a:pt x="47" y="30"/>
                    </a:lnTo>
                    <a:lnTo>
                      <a:pt x="21" y="0"/>
                    </a:lnTo>
                    <a:lnTo>
                      <a:pt x="0" y="19"/>
                    </a:lnTo>
                    <a:lnTo>
                      <a:pt x="24" y="50"/>
                    </a:lnTo>
                    <a:lnTo>
                      <a:pt x="49" y="80"/>
                    </a:lnTo>
                    <a:lnTo>
                      <a:pt x="73" y="114"/>
                    </a:lnTo>
                    <a:lnTo>
                      <a:pt x="97" y="150"/>
                    </a:lnTo>
                    <a:lnTo>
                      <a:pt x="120" y="186"/>
                    </a:lnTo>
                    <a:lnTo>
                      <a:pt x="143" y="225"/>
                    </a:lnTo>
                    <a:lnTo>
                      <a:pt x="164" y="264"/>
                    </a:lnTo>
                    <a:lnTo>
                      <a:pt x="183" y="304"/>
                    </a:lnTo>
                    <a:lnTo>
                      <a:pt x="201" y="344"/>
                    </a:lnTo>
                    <a:lnTo>
                      <a:pt x="217" y="385"/>
                    </a:lnTo>
                    <a:lnTo>
                      <a:pt x="231" y="425"/>
                    </a:lnTo>
                    <a:lnTo>
                      <a:pt x="244" y="466"/>
                    </a:lnTo>
                    <a:lnTo>
                      <a:pt x="253" y="505"/>
                    </a:lnTo>
                    <a:lnTo>
                      <a:pt x="260" y="544"/>
                    </a:lnTo>
                    <a:lnTo>
                      <a:pt x="265" y="581"/>
                    </a:lnTo>
                    <a:lnTo>
                      <a:pt x="266" y="618"/>
                    </a:lnTo>
                    <a:lnTo>
                      <a:pt x="266" y="618"/>
                    </a:lnTo>
                    <a:lnTo>
                      <a:pt x="296" y="618"/>
                    </a:lnTo>
                    <a:lnTo>
                      <a:pt x="296" y="618"/>
                    </a:lnTo>
                    <a:lnTo>
                      <a:pt x="296" y="61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2397" y="1752"/>
                <a:ext cx="141" cy="157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510" y="55"/>
                  </a:cxn>
                  <a:cxn ang="0">
                    <a:pos x="485" y="107"/>
                  </a:cxn>
                  <a:cxn ang="0">
                    <a:pos x="459" y="156"/>
                  </a:cxn>
                  <a:cxn ang="0">
                    <a:pos x="432" y="201"/>
                  </a:cxn>
                  <a:cxn ang="0">
                    <a:pos x="405" y="244"/>
                  </a:cxn>
                  <a:cxn ang="0">
                    <a:pos x="378" y="285"/>
                  </a:cxn>
                  <a:cxn ang="0">
                    <a:pos x="348" y="323"/>
                  </a:cxn>
                  <a:cxn ang="0">
                    <a:pos x="318" y="358"/>
                  </a:cxn>
                  <a:cxn ang="0">
                    <a:pos x="286" y="393"/>
                  </a:cxn>
                  <a:cxn ang="0">
                    <a:pos x="253" y="425"/>
                  </a:cxn>
                  <a:cxn ang="0">
                    <a:pos x="217" y="457"/>
                  </a:cxn>
                  <a:cxn ang="0">
                    <a:pos x="179" y="487"/>
                  </a:cxn>
                  <a:cxn ang="0">
                    <a:pos x="138" y="517"/>
                  </a:cxn>
                  <a:cxn ang="0">
                    <a:pos x="94" y="546"/>
                  </a:cxn>
                  <a:cxn ang="0">
                    <a:pos x="49" y="575"/>
                  </a:cxn>
                  <a:cxn ang="0">
                    <a:pos x="0" y="603"/>
                  </a:cxn>
                  <a:cxn ang="0">
                    <a:pos x="15" y="629"/>
                  </a:cxn>
                  <a:cxn ang="0">
                    <a:pos x="64" y="601"/>
                  </a:cxn>
                  <a:cxn ang="0">
                    <a:pos x="112" y="572"/>
                  </a:cxn>
                  <a:cxn ang="0">
                    <a:pos x="155" y="541"/>
                  </a:cxn>
                  <a:cxn ang="0">
                    <a:pos x="196" y="511"/>
                  </a:cxn>
                  <a:cxn ang="0">
                    <a:pos x="236" y="481"/>
                  </a:cxn>
                  <a:cxn ang="0">
                    <a:pos x="272" y="447"/>
                  </a:cxn>
                  <a:cxn ang="0">
                    <a:pos x="308" y="415"/>
                  </a:cxn>
                  <a:cxn ang="0">
                    <a:pos x="341" y="378"/>
                  </a:cxn>
                  <a:cxn ang="0">
                    <a:pos x="372" y="342"/>
                  </a:cxn>
                  <a:cxn ang="0">
                    <a:pos x="402" y="302"/>
                  </a:cxn>
                  <a:cxn ang="0">
                    <a:pos x="431" y="261"/>
                  </a:cxn>
                  <a:cxn ang="0">
                    <a:pos x="458" y="217"/>
                  </a:cxn>
                  <a:cxn ang="0">
                    <a:pos x="485" y="171"/>
                  </a:cxn>
                  <a:cxn ang="0">
                    <a:pos x="511" y="120"/>
                  </a:cxn>
                  <a:cxn ang="0">
                    <a:pos x="538" y="68"/>
                  </a:cxn>
                  <a:cxn ang="0">
                    <a:pos x="563" y="13"/>
                  </a:cxn>
                  <a:cxn ang="0">
                    <a:pos x="535" y="0"/>
                  </a:cxn>
                </a:cxnLst>
                <a:rect l="0" t="0" r="r" b="b"/>
                <a:pathLst>
                  <a:path w="563" h="629">
                    <a:moveTo>
                      <a:pt x="535" y="0"/>
                    </a:moveTo>
                    <a:lnTo>
                      <a:pt x="510" y="55"/>
                    </a:lnTo>
                    <a:lnTo>
                      <a:pt x="485" y="107"/>
                    </a:lnTo>
                    <a:lnTo>
                      <a:pt x="459" y="156"/>
                    </a:lnTo>
                    <a:lnTo>
                      <a:pt x="432" y="201"/>
                    </a:lnTo>
                    <a:lnTo>
                      <a:pt x="405" y="244"/>
                    </a:lnTo>
                    <a:lnTo>
                      <a:pt x="378" y="285"/>
                    </a:lnTo>
                    <a:lnTo>
                      <a:pt x="348" y="323"/>
                    </a:lnTo>
                    <a:lnTo>
                      <a:pt x="318" y="358"/>
                    </a:lnTo>
                    <a:lnTo>
                      <a:pt x="286" y="393"/>
                    </a:lnTo>
                    <a:lnTo>
                      <a:pt x="253" y="425"/>
                    </a:lnTo>
                    <a:lnTo>
                      <a:pt x="217" y="457"/>
                    </a:lnTo>
                    <a:lnTo>
                      <a:pt x="179" y="487"/>
                    </a:lnTo>
                    <a:lnTo>
                      <a:pt x="138" y="517"/>
                    </a:lnTo>
                    <a:lnTo>
                      <a:pt x="94" y="546"/>
                    </a:lnTo>
                    <a:lnTo>
                      <a:pt x="49" y="575"/>
                    </a:lnTo>
                    <a:lnTo>
                      <a:pt x="0" y="603"/>
                    </a:lnTo>
                    <a:lnTo>
                      <a:pt x="15" y="629"/>
                    </a:lnTo>
                    <a:lnTo>
                      <a:pt x="64" y="601"/>
                    </a:lnTo>
                    <a:lnTo>
                      <a:pt x="112" y="572"/>
                    </a:lnTo>
                    <a:lnTo>
                      <a:pt x="155" y="541"/>
                    </a:lnTo>
                    <a:lnTo>
                      <a:pt x="196" y="511"/>
                    </a:lnTo>
                    <a:lnTo>
                      <a:pt x="236" y="481"/>
                    </a:lnTo>
                    <a:lnTo>
                      <a:pt x="272" y="447"/>
                    </a:lnTo>
                    <a:lnTo>
                      <a:pt x="308" y="415"/>
                    </a:lnTo>
                    <a:lnTo>
                      <a:pt x="341" y="378"/>
                    </a:lnTo>
                    <a:lnTo>
                      <a:pt x="372" y="342"/>
                    </a:lnTo>
                    <a:lnTo>
                      <a:pt x="402" y="302"/>
                    </a:lnTo>
                    <a:lnTo>
                      <a:pt x="431" y="261"/>
                    </a:lnTo>
                    <a:lnTo>
                      <a:pt x="458" y="217"/>
                    </a:lnTo>
                    <a:lnTo>
                      <a:pt x="485" y="171"/>
                    </a:lnTo>
                    <a:lnTo>
                      <a:pt x="511" y="120"/>
                    </a:lnTo>
                    <a:lnTo>
                      <a:pt x="538" y="68"/>
                    </a:lnTo>
                    <a:lnTo>
                      <a:pt x="563" y="13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1867" y="1531"/>
                <a:ext cx="139" cy="139"/>
              </a:xfrm>
              <a:custGeom>
                <a:avLst/>
                <a:gdLst/>
                <a:ahLst/>
                <a:cxnLst>
                  <a:cxn ang="0">
                    <a:pos x="526" y="0"/>
                  </a:cxn>
                  <a:cxn ang="0">
                    <a:pos x="526" y="0"/>
                  </a:cxn>
                  <a:cxn ang="0">
                    <a:pos x="523" y="54"/>
                  </a:cxn>
                  <a:cxn ang="0">
                    <a:pos x="515" y="105"/>
                  </a:cxn>
                  <a:cxn ang="0">
                    <a:pos x="502" y="156"/>
                  </a:cxn>
                  <a:cxn ang="0">
                    <a:pos x="485" y="205"/>
                  </a:cxn>
                  <a:cxn ang="0">
                    <a:pos x="462" y="250"/>
                  </a:cxn>
                  <a:cxn ang="0">
                    <a:pos x="435" y="294"/>
                  </a:cxn>
                  <a:cxn ang="0">
                    <a:pos x="405" y="335"/>
                  </a:cxn>
                  <a:cxn ang="0">
                    <a:pos x="371" y="371"/>
                  </a:cxn>
                  <a:cxn ang="0">
                    <a:pos x="335" y="405"/>
                  </a:cxn>
                  <a:cxn ang="0">
                    <a:pos x="294" y="435"/>
                  </a:cxn>
                  <a:cxn ang="0">
                    <a:pos x="250" y="462"/>
                  </a:cxn>
                  <a:cxn ang="0">
                    <a:pos x="205" y="485"/>
                  </a:cxn>
                  <a:cxn ang="0">
                    <a:pos x="156" y="502"/>
                  </a:cxn>
                  <a:cxn ang="0">
                    <a:pos x="105" y="515"/>
                  </a:cxn>
                  <a:cxn ang="0">
                    <a:pos x="54" y="523"/>
                  </a:cxn>
                  <a:cxn ang="0">
                    <a:pos x="0" y="526"/>
                  </a:cxn>
                  <a:cxn ang="0">
                    <a:pos x="0" y="557"/>
                  </a:cxn>
                  <a:cxn ang="0">
                    <a:pos x="56" y="553"/>
                  </a:cxn>
                  <a:cxn ang="0">
                    <a:pos x="112" y="546"/>
                  </a:cxn>
                  <a:cxn ang="0">
                    <a:pos x="165" y="531"/>
                  </a:cxn>
                  <a:cxn ang="0">
                    <a:pos x="216" y="513"/>
                  </a:cxn>
                  <a:cxn ang="0">
                    <a:pos x="265" y="488"/>
                  </a:cxn>
                  <a:cxn ang="0">
                    <a:pos x="311" y="461"/>
                  </a:cxn>
                  <a:cxn ang="0">
                    <a:pos x="354" y="429"/>
                  </a:cxn>
                  <a:cxn ang="0">
                    <a:pos x="393" y="393"/>
                  </a:cxn>
                  <a:cxn ang="0">
                    <a:pos x="429" y="354"/>
                  </a:cxn>
                  <a:cxn ang="0">
                    <a:pos x="461" y="311"/>
                  </a:cxn>
                  <a:cxn ang="0">
                    <a:pos x="488" y="265"/>
                  </a:cxn>
                  <a:cxn ang="0">
                    <a:pos x="513" y="216"/>
                  </a:cxn>
                  <a:cxn ang="0">
                    <a:pos x="531" y="165"/>
                  </a:cxn>
                  <a:cxn ang="0">
                    <a:pos x="546" y="112"/>
                  </a:cxn>
                  <a:cxn ang="0">
                    <a:pos x="553" y="57"/>
                  </a:cxn>
                  <a:cxn ang="0">
                    <a:pos x="557" y="0"/>
                  </a:cxn>
                  <a:cxn ang="0">
                    <a:pos x="557" y="0"/>
                  </a:cxn>
                  <a:cxn ang="0">
                    <a:pos x="526" y="0"/>
                  </a:cxn>
                </a:cxnLst>
                <a:rect l="0" t="0" r="r" b="b"/>
                <a:pathLst>
                  <a:path w="557" h="557">
                    <a:moveTo>
                      <a:pt x="526" y="0"/>
                    </a:moveTo>
                    <a:lnTo>
                      <a:pt x="526" y="0"/>
                    </a:lnTo>
                    <a:lnTo>
                      <a:pt x="523" y="54"/>
                    </a:lnTo>
                    <a:lnTo>
                      <a:pt x="515" y="105"/>
                    </a:lnTo>
                    <a:lnTo>
                      <a:pt x="502" y="156"/>
                    </a:lnTo>
                    <a:lnTo>
                      <a:pt x="485" y="205"/>
                    </a:lnTo>
                    <a:lnTo>
                      <a:pt x="462" y="250"/>
                    </a:lnTo>
                    <a:lnTo>
                      <a:pt x="435" y="294"/>
                    </a:lnTo>
                    <a:lnTo>
                      <a:pt x="405" y="335"/>
                    </a:lnTo>
                    <a:lnTo>
                      <a:pt x="371" y="371"/>
                    </a:lnTo>
                    <a:lnTo>
                      <a:pt x="335" y="405"/>
                    </a:lnTo>
                    <a:lnTo>
                      <a:pt x="294" y="435"/>
                    </a:lnTo>
                    <a:lnTo>
                      <a:pt x="250" y="462"/>
                    </a:lnTo>
                    <a:lnTo>
                      <a:pt x="205" y="485"/>
                    </a:lnTo>
                    <a:lnTo>
                      <a:pt x="156" y="502"/>
                    </a:lnTo>
                    <a:lnTo>
                      <a:pt x="105" y="515"/>
                    </a:lnTo>
                    <a:lnTo>
                      <a:pt x="54" y="523"/>
                    </a:lnTo>
                    <a:lnTo>
                      <a:pt x="0" y="526"/>
                    </a:lnTo>
                    <a:lnTo>
                      <a:pt x="0" y="557"/>
                    </a:lnTo>
                    <a:lnTo>
                      <a:pt x="56" y="553"/>
                    </a:lnTo>
                    <a:lnTo>
                      <a:pt x="112" y="546"/>
                    </a:lnTo>
                    <a:lnTo>
                      <a:pt x="165" y="531"/>
                    </a:lnTo>
                    <a:lnTo>
                      <a:pt x="216" y="513"/>
                    </a:lnTo>
                    <a:lnTo>
                      <a:pt x="265" y="488"/>
                    </a:lnTo>
                    <a:lnTo>
                      <a:pt x="311" y="461"/>
                    </a:lnTo>
                    <a:lnTo>
                      <a:pt x="354" y="429"/>
                    </a:lnTo>
                    <a:lnTo>
                      <a:pt x="393" y="393"/>
                    </a:lnTo>
                    <a:lnTo>
                      <a:pt x="429" y="354"/>
                    </a:lnTo>
                    <a:lnTo>
                      <a:pt x="461" y="311"/>
                    </a:lnTo>
                    <a:lnTo>
                      <a:pt x="488" y="265"/>
                    </a:lnTo>
                    <a:lnTo>
                      <a:pt x="513" y="216"/>
                    </a:lnTo>
                    <a:lnTo>
                      <a:pt x="531" y="165"/>
                    </a:lnTo>
                    <a:lnTo>
                      <a:pt x="546" y="112"/>
                    </a:lnTo>
                    <a:lnTo>
                      <a:pt x="553" y="57"/>
                    </a:lnTo>
                    <a:lnTo>
                      <a:pt x="557" y="0"/>
                    </a:lnTo>
                    <a:lnTo>
                      <a:pt x="557" y="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1"/>
              <p:cNvSpPr>
                <a:spLocks/>
              </p:cNvSpPr>
              <p:nvPr/>
            </p:nvSpPr>
            <p:spPr bwMode="auto">
              <a:xfrm>
                <a:off x="1867" y="1392"/>
                <a:ext cx="139" cy="139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4" y="34"/>
                  </a:cxn>
                  <a:cxn ang="0">
                    <a:pos x="105" y="41"/>
                  </a:cxn>
                  <a:cxn ang="0">
                    <a:pos x="156" y="54"/>
                  </a:cxn>
                  <a:cxn ang="0">
                    <a:pos x="205" y="72"/>
                  </a:cxn>
                  <a:cxn ang="0">
                    <a:pos x="250" y="94"/>
                  </a:cxn>
                  <a:cxn ang="0">
                    <a:pos x="294" y="121"/>
                  </a:cxn>
                  <a:cxn ang="0">
                    <a:pos x="335" y="152"/>
                  </a:cxn>
                  <a:cxn ang="0">
                    <a:pos x="371" y="185"/>
                  </a:cxn>
                  <a:cxn ang="0">
                    <a:pos x="405" y="222"/>
                  </a:cxn>
                  <a:cxn ang="0">
                    <a:pos x="435" y="263"/>
                  </a:cxn>
                  <a:cxn ang="0">
                    <a:pos x="462" y="306"/>
                  </a:cxn>
                  <a:cxn ang="0">
                    <a:pos x="485" y="352"/>
                  </a:cxn>
                  <a:cxn ang="0">
                    <a:pos x="502" y="400"/>
                  </a:cxn>
                  <a:cxn ang="0">
                    <a:pos x="515" y="451"/>
                  </a:cxn>
                  <a:cxn ang="0">
                    <a:pos x="523" y="502"/>
                  </a:cxn>
                  <a:cxn ang="0">
                    <a:pos x="526" y="556"/>
                  </a:cxn>
                  <a:cxn ang="0">
                    <a:pos x="557" y="556"/>
                  </a:cxn>
                  <a:cxn ang="0">
                    <a:pos x="553" y="500"/>
                  </a:cxn>
                  <a:cxn ang="0">
                    <a:pos x="546" y="445"/>
                  </a:cxn>
                  <a:cxn ang="0">
                    <a:pos x="531" y="392"/>
                  </a:cxn>
                  <a:cxn ang="0">
                    <a:pos x="513" y="341"/>
                  </a:cxn>
                  <a:cxn ang="0">
                    <a:pos x="488" y="291"/>
                  </a:cxn>
                  <a:cxn ang="0">
                    <a:pos x="461" y="246"/>
                  </a:cxn>
                  <a:cxn ang="0">
                    <a:pos x="429" y="202"/>
                  </a:cxn>
                  <a:cxn ang="0">
                    <a:pos x="393" y="163"/>
                  </a:cxn>
                  <a:cxn ang="0">
                    <a:pos x="354" y="128"/>
                  </a:cxn>
                  <a:cxn ang="0">
                    <a:pos x="311" y="95"/>
                  </a:cxn>
                  <a:cxn ang="0">
                    <a:pos x="265" y="68"/>
                  </a:cxn>
                  <a:cxn ang="0">
                    <a:pos x="216" y="43"/>
                  </a:cxn>
                  <a:cxn ang="0">
                    <a:pos x="165" y="26"/>
                  </a:cxn>
                  <a:cxn ang="0">
                    <a:pos x="112" y="11"/>
                  </a:cxn>
                  <a:cxn ang="0">
                    <a:pos x="56" y="3"/>
                  </a:cxn>
                  <a:cxn ang="0">
                    <a:pos x="0" y="0"/>
                  </a:cxn>
                  <a:cxn ang="0">
                    <a:pos x="0" y="30"/>
                  </a:cxn>
                </a:cxnLst>
                <a:rect l="0" t="0" r="r" b="b"/>
                <a:pathLst>
                  <a:path w="557" h="556">
                    <a:moveTo>
                      <a:pt x="0" y="30"/>
                    </a:moveTo>
                    <a:lnTo>
                      <a:pt x="54" y="34"/>
                    </a:lnTo>
                    <a:lnTo>
                      <a:pt x="105" y="41"/>
                    </a:lnTo>
                    <a:lnTo>
                      <a:pt x="156" y="54"/>
                    </a:lnTo>
                    <a:lnTo>
                      <a:pt x="205" y="72"/>
                    </a:lnTo>
                    <a:lnTo>
                      <a:pt x="250" y="94"/>
                    </a:lnTo>
                    <a:lnTo>
                      <a:pt x="294" y="121"/>
                    </a:lnTo>
                    <a:lnTo>
                      <a:pt x="335" y="152"/>
                    </a:lnTo>
                    <a:lnTo>
                      <a:pt x="371" y="185"/>
                    </a:lnTo>
                    <a:lnTo>
                      <a:pt x="405" y="222"/>
                    </a:lnTo>
                    <a:lnTo>
                      <a:pt x="435" y="263"/>
                    </a:lnTo>
                    <a:lnTo>
                      <a:pt x="462" y="306"/>
                    </a:lnTo>
                    <a:lnTo>
                      <a:pt x="485" y="352"/>
                    </a:lnTo>
                    <a:lnTo>
                      <a:pt x="502" y="400"/>
                    </a:lnTo>
                    <a:lnTo>
                      <a:pt x="515" y="451"/>
                    </a:lnTo>
                    <a:lnTo>
                      <a:pt x="523" y="502"/>
                    </a:lnTo>
                    <a:lnTo>
                      <a:pt x="526" y="556"/>
                    </a:lnTo>
                    <a:lnTo>
                      <a:pt x="557" y="556"/>
                    </a:lnTo>
                    <a:lnTo>
                      <a:pt x="553" y="500"/>
                    </a:lnTo>
                    <a:lnTo>
                      <a:pt x="546" y="445"/>
                    </a:lnTo>
                    <a:lnTo>
                      <a:pt x="531" y="392"/>
                    </a:lnTo>
                    <a:lnTo>
                      <a:pt x="513" y="341"/>
                    </a:lnTo>
                    <a:lnTo>
                      <a:pt x="488" y="291"/>
                    </a:lnTo>
                    <a:lnTo>
                      <a:pt x="461" y="246"/>
                    </a:lnTo>
                    <a:lnTo>
                      <a:pt x="429" y="202"/>
                    </a:lnTo>
                    <a:lnTo>
                      <a:pt x="393" y="163"/>
                    </a:lnTo>
                    <a:lnTo>
                      <a:pt x="354" y="128"/>
                    </a:lnTo>
                    <a:lnTo>
                      <a:pt x="311" y="95"/>
                    </a:lnTo>
                    <a:lnTo>
                      <a:pt x="265" y="68"/>
                    </a:lnTo>
                    <a:lnTo>
                      <a:pt x="216" y="43"/>
                    </a:lnTo>
                    <a:lnTo>
                      <a:pt x="165" y="26"/>
                    </a:lnTo>
                    <a:lnTo>
                      <a:pt x="112" y="11"/>
                    </a:lnTo>
                    <a:lnTo>
                      <a:pt x="56" y="3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2"/>
              <p:cNvSpPr>
                <a:spLocks/>
              </p:cNvSpPr>
              <p:nvPr/>
            </p:nvSpPr>
            <p:spPr bwMode="auto">
              <a:xfrm>
                <a:off x="1728" y="1392"/>
                <a:ext cx="139" cy="8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15" y="30"/>
                  </a:cxn>
                  <a:cxn ang="0">
                    <a:pos x="556" y="30"/>
                  </a:cxn>
                  <a:cxn ang="0">
                    <a:pos x="556" y="0"/>
                  </a:cxn>
                  <a:cxn ang="0">
                    <a:pos x="15" y="0"/>
                  </a:cxn>
                  <a:cxn ang="0">
                    <a:pos x="0" y="15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30" y="15"/>
                  </a:cxn>
                </a:cxnLst>
                <a:rect l="0" t="0" r="r" b="b"/>
                <a:pathLst>
                  <a:path w="556" h="30">
                    <a:moveTo>
                      <a:pt x="30" y="15"/>
                    </a:moveTo>
                    <a:lnTo>
                      <a:pt x="15" y="30"/>
                    </a:lnTo>
                    <a:lnTo>
                      <a:pt x="556" y="30"/>
                    </a:lnTo>
                    <a:lnTo>
                      <a:pt x="556" y="0"/>
                    </a:lnTo>
                    <a:lnTo>
                      <a:pt x="15" y="0"/>
                    </a:lnTo>
                    <a:lnTo>
                      <a:pt x="0" y="1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3"/>
              <p:cNvSpPr>
                <a:spLocks/>
              </p:cNvSpPr>
              <p:nvPr/>
            </p:nvSpPr>
            <p:spPr bwMode="auto">
              <a:xfrm>
                <a:off x="1728" y="1396"/>
                <a:ext cx="7" cy="274"/>
              </a:xfrm>
              <a:custGeom>
                <a:avLst/>
                <a:gdLst/>
                <a:ahLst/>
                <a:cxnLst>
                  <a:cxn ang="0">
                    <a:pos x="15" y="1067"/>
                  </a:cxn>
                  <a:cxn ang="0">
                    <a:pos x="30" y="1082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1082"/>
                  </a:cxn>
                  <a:cxn ang="0">
                    <a:pos x="15" y="1098"/>
                  </a:cxn>
                  <a:cxn ang="0">
                    <a:pos x="0" y="1082"/>
                  </a:cxn>
                  <a:cxn ang="0">
                    <a:pos x="0" y="1098"/>
                  </a:cxn>
                  <a:cxn ang="0">
                    <a:pos x="15" y="1098"/>
                  </a:cxn>
                  <a:cxn ang="0">
                    <a:pos x="15" y="1067"/>
                  </a:cxn>
                </a:cxnLst>
                <a:rect l="0" t="0" r="r" b="b"/>
                <a:pathLst>
                  <a:path w="30" h="1098">
                    <a:moveTo>
                      <a:pt x="15" y="1067"/>
                    </a:moveTo>
                    <a:lnTo>
                      <a:pt x="30" y="108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082"/>
                    </a:lnTo>
                    <a:lnTo>
                      <a:pt x="15" y="1098"/>
                    </a:lnTo>
                    <a:lnTo>
                      <a:pt x="0" y="1082"/>
                    </a:lnTo>
                    <a:lnTo>
                      <a:pt x="0" y="1098"/>
                    </a:lnTo>
                    <a:lnTo>
                      <a:pt x="15" y="1098"/>
                    </a:lnTo>
                    <a:lnTo>
                      <a:pt x="15" y="106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1732" y="1663"/>
                <a:ext cx="135" cy="7"/>
              </a:xfrm>
              <a:custGeom>
                <a:avLst/>
                <a:gdLst/>
                <a:ahLst/>
                <a:cxnLst>
                  <a:cxn ang="0">
                    <a:pos x="541" y="15"/>
                  </a:cxn>
                  <a:cxn ang="0">
                    <a:pos x="541" y="0"/>
                  </a:cxn>
                  <a:cxn ang="0">
                    <a:pos x="0" y="0"/>
                  </a:cxn>
                  <a:cxn ang="0">
                    <a:pos x="0" y="31"/>
                  </a:cxn>
                  <a:cxn ang="0">
                    <a:pos x="541" y="31"/>
                  </a:cxn>
                  <a:cxn ang="0">
                    <a:pos x="541" y="15"/>
                  </a:cxn>
                </a:cxnLst>
                <a:rect l="0" t="0" r="r" b="b"/>
                <a:pathLst>
                  <a:path w="541" h="31">
                    <a:moveTo>
                      <a:pt x="541" y="15"/>
                    </a:moveTo>
                    <a:lnTo>
                      <a:pt x="541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541" y="31"/>
                    </a:lnTo>
                    <a:lnTo>
                      <a:pt x="54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5"/>
              <p:cNvSpPr>
                <a:spLocks/>
              </p:cNvSpPr>
              <p:nvPr/>
            </p:nvSpPr>
            <p:spPr bwMode="auto">
              <a:xfrm>
                <a:off x="2002" y="1528"/>
                <a:ext cx="170" cy="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30"/>
                  </a:cxn>
                  <a:cxn ang="0">
                    <a:pos x="677" y="30"/>
                  </a:cxn>
                  <a:cxn ang="0">
                    <a:pos x="677" y="0"/>
                  </a:cxn>
                  <a:cxn ang="0">
                    <a:pos x="0" y="0"/>
                  </a:cxn>
                  <a:cxn ang="0">
                    <a:pos x="0" y="15"/>
                  </a:cxn>
                </a:cxnLst>
                <a:rect l="0" t="0" r="r" b="b"/>
                <a:pathLst>
                  <a:path w="677" h="30">
                    <a:moveTo>
                      <a:pt x="0" y="15"/>
                    </a:moveTo>
                    <a:lnTo>
                      <a:pt x="0" y="30"/>
                    </a:lnTo>
                    <a:lnTo>
                      <a:pt x="677" y="30"/>
                    </a:lnTo>
                    <a:lnTo>
                      <a:pt x="677" y="0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6"/>
              <p:cNvSpPr>
                <a:spLocks/>
              </p:cNvSpPr>
              <p:nvPr/>
            </p:nvSpPr>
            <p:spPr bwMode="auto">
              <a:xfrm>
                <a:off x="2255" y="1753"/>
                <a:ext cx="80" cy="156"/>
              </a:xfrm>
              <a:custGeom>
                <a:avLst/>
                <a:gdLst/>
                <a:ahLst/>
                <a:cxnLst>
                  <a:cxn ang="0">
                    <a:pos x="34" y="594"/>
                  </a:cxn>
                  <a:cxn ang="0">
                    <a:pos x="44" y="619"/>
                  </a:cxn>
                  <a:cxn ang="0">
                    <a:pos x="70" y="588"/>
                  </a:cxn>
                  <a:cxn ang="0">
                    <a:pos x="95" y="555"/>
                  </a:cxn>
                  <a:cxn ang="0">
                    <a:pos x="121" y="519"/>
                  </a:cxn>
                  <a:cxn ang="0">
                    <a:pos x="145" y="481"/>
                  </a:cxn>
                  <a:cxn ang="0">
                    <a:pos x="169" y="442"/>
                  </a:cxn>
                  <a:cxn ang="0">
                    <a:pos x="191" y="401"/>
                  </a:cxn>
                  <a:cxn ang="0">
                    <a:pos x="212" y="360"/>
                  </a:cxn>
                  <a:cxn ang="0">
                    <a:pos x="232" y="319"/>
                  </a:cxn>
                  <a:cxn ang="0">
                    <a:pos x="250" y="276"/>
                  </a:cxn>
                  <a:cxn ang="0">
                    <a:pos x="266" y="233"/>
                  </a:cxn>
                  <a:cxn ang="0">
                    <a:pos x="280" y="191"/>
                  </a:cxn>
                  <a:cxn ang="0">
                    <a:pos x="293" y="151"/>
                  </a:cxn>
                  <a:cxn ang="0">
                    <a:pos x="304" y="110"/>
                  </a:cxn>
                  <a:cxn ang="0">
                    <a:pos x="312" y="71"/>
                  </a:cxn>
                  <a:cxn ang="0">
                    <a:pos x="317" y="34"/>
                  </a:cxn>
                  <a:cxn ang="0">
                    <a:pos x="319" y="0"/>
                  </a:cxn>
                  <a:cxn ang="0">
                    <a:pos x="289" y="0"/>
                  </a:cxn>
                  <a:cxn ang="0">
                    <a:pos x="287" y="32"/>
                  </a:cxn>
                  <a:cxn ang="0">
                    <a:pos x="281" y="67"/>
                  </a:cxn>
                  <a:cxn ang="0">
                    <a:pos x="274" y="104"/>
                  </a:cxn>
                  <a:cxn ang="0">
                    <a:pos x="265" y="142"/>
                  </a:cxn>
                  <a:cxn ang="0">
                    <a:pos x="252" y="183"/>
                  </a:cxn>
                  <a:cxn ang="0">
                    <a:pos x="238" y="223"/>
                  </a:cxn>
                  <a:cxn ang="0">
                    <a:pos x="222" y="265"/>
                  </a:cxn>
                  <a:cxn ang="0">
                    <a:pos x="204" y="306"/>
                  </a:cxn>
                  <a:cxn ang="0">
                    <a:pos x="184" y="347"/>
                  </a:cxn>
                  <a:cxn ang="0">
                    <a:pos x="165" y="388"/>
                  </a:cxn>
                  <a:cxn ang="0">
                    <a:pos x="143" y="427"/>
                  </a:cxn>
                  <a:cxn ang="0">
                    <a:pos x="119" y="466"/>
                  </a:cxn>
                  <a:cxn ang="0">
                    <a:pos x="95" y="502"/>
                  </a:cxn>
                  <a:cxn ang="0">
                    <a:pos x="71" y="537"/>
                  </a:cxn>
                  <a:cxn ang="0">
                    <a:pos x="47" y="569"/>
                  </a:cxn>
                  <a:cxn ang="0">
                    <a:pos x="23" y="599"/>
                  </a:cxn>
                  <a:cxn ang="0">
                    <a:pos x="34" y="624"/>
                  </a:cxn>
                  <a:cxn ang="0">
                    <a:pos x="23" y="599"/>
                  </a:cxn>
                  <a:cxn ang="0">
                    <a:pos x="0" y="624"/>
                  </a:cxn>
                  <a:cxn ang="0">
                    <a:pos x="34" y="624"/>
                  </a:cxn>
                  <a:cxn ang="0">
                    <a:pos x="34" y="594"/>
                  </a:cxn>
                </a:cxnLst>
                <a:rect l="0" t="0" r="r" b="b"/>
                <a:pathLst>
                  <a:path w="319" h="624">
                    <a:moveTo>
                      <a:pt x="34" y="594"/>
                    </a:moveTo>
                    <a:lnTo>
                      <a:pt x="44" y="619"/>
                    </a:lnTo>
                    <a:lnTo>
                      <a:pt x="70" y="588"/>
                    </a:lnTo>
                    <a:lnTo>
                      <a:pt x="95" y="555"/>
                    </a:lnTo>
                    <a:lnTo>
                      <a:pt x="121" y="519"/>
                    </a:lnTo>
                    <a:lnTo>
                      <a:pt x="145" y="481"/>
                    </a:lnTo>
                    <a:lnTo>
                      <a:pt x="169" y="442"/>
                    </a:lnTo>
                    <a:lnTo>
                      <a:pt x="191" y="401"/>
                    </a:lnTo>
                    <a:lnTo>
                      <a:pt x="212" y="360"/>
                    </a:lnTo>
                    <a:lnTo>
                      <a:pt x="232" y="319"/>
                    </a:lnTo>
                    <a:lnTo>
                      <a:pt x="250" y="276"/>
                    </a:lnTo>
                    <a:lnTo>
                      <a:pt x="266" y="233"/>
                    </a:lnTo>
                    <a:lnTo>
                      <a:pt x="280" y="191"/>
                    </a:lnTo>
                    <a:lnTo>
                      <a:pt x="293" y="151"/>
                    </a:lnTo>
                    <a:lnTo>
                      <a:pt x="304" y="110"/>
                    </a:lnTo>
                    <a:lnTo>
                      <a:pt x="312" y="71"/>
                    </a:lnTo>
                    <a:lnTo>
                      <a:pt x="317" y="34"/>
                    </a:lnTo>
                    <a:lnTo>
                      <a:pt x="319" y="0"/>
                    </a:lnTo>
                    <a:lnTo>
                      <a:pt x="289" y="0"/>
                    </a:lnTo>
                    <a:lnTo>
                      <a:pt x="287" y="32"/>
                    </a:lnTo>
                    <a:lnTo>
                      <a:pt x="281" y="67"/>
                    </a:lnTo>
                    <a:lnTo>
                      <a:pt x="274" y="104"/>
                    </a:lnTo>
                    <a:lnTo>
                      <a:pt x="265" y="142"/>
                    </a:lnTo>
                    <a:lnTo>
                      <a:pt x="252" y="183"/>
                    </a:lnTo>
                    <a:lnTo>
                      <a:pt x="238" y="223"/>
                    </a:lnTo>
                    <a:lnTo>
                      <a:pt x="222" y="265"/>
                    </a:lnTo>
                    <a:lnTo>
                      <a:pt x="204" y="306"/>
                    </a:lnTo>
                    <a:lnTo>
                      <a:pt x="184" y="347"/>
                    </a:lnTo>
                    <a:lnTo>
                      <a:pt x="165" y="388"/>
                    </a:lnTo>
                    <a:lnTo>
                      <a:pt x="143" y="427"/>
                    </a:lnTo>
                    <a:lnTo>
                      <a:pt x="119" y="466"/>
                    </a:lnTo>
                    <a:lnTo>
                      <a:pt x="95" y="502"/>
                    </a:lnTo>
                    <a:lnTo>
                      <a:pt x="71" y="537"/>
                    </a:lnTo>
                    <a:lnTo>
                      <a:pt x="47" y="569"/>
                    </a:lnTo>
                    <a:lnTo>
                      <a:pt x="23" y="599"/>
                    </a:lnTo>
                    <a:lnTo>
                      <a:pt x="34" y="624"/>
                    </a:lnTo>
                    <a:lnTo>
                      <a:pt x="23" y="599"/>
                    </a:lnTo>
                    <a:lnTo>
                      <a:pt x="0" y="624"/>
                    </a:lnTo>
                    <a:lnTo>
                      <a:pt x="34" y="624"/>
                    </a:lnTo>
                    <a:lnTo>
                      <a:pt x="34" y="594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7"/>
              <p:cNvSpPr>
                <a:spLocks/>
              </p:cNvSpPr>
              <p:nvPr/>
            </p:nvSpPr>
            <p:spPr bwMode="auto">
              <a:xfrm>
                <a:off x="2264" y="1902"/>
                <a:ext cx="137" cy="7"/>
              </a:xfrm>
              <a:custGeom>
                <a:avLst/>
                <a:gdLst/>
                <a:ahLst/>
                <a:cxnLst>
                  <a:cxn ang="0">
                    <a:pos x="533" y="2"/>
                  </a:cxn>
                  <a:cxn ang="0">
                    <a:pos x="541" y="0"/>
                  </a:cxn>
                  <a:cxn ang="0">
                    <a:pos x="507" y="0"/>
                  </a:cxn>
                  <a:cxn ang="0">
                    <a:pos x="473" y="0"/>
                  </a:cxn>
                  <a:cxn ang="0">
                    <a:pos x="439" y="0"/>
                  </a:cxn>
                  <a:cxn ang="0">
                    <a:pos x="406" y="0"/>
                  </a:cxn>
                  <a:cxn ang="0">
                    <a:pos x="371" y="0"/>
                  </a:cxn>
                  <a:cxn ang="0">
                    <a:pos x="337" y="0"/>
                  </a:cxn>
                  <a:cxn ang="0">
                    <a:pos x="304" y="0"/>
                  </a:cxn>
                  <a:cxn ang="0">
                    <a:pos x="270" y="0"/>
                  </a:cxn>
                  <a:cxn ang="0">
                    <a:pos x="236" y="0"/>
                  </a:cxn>
                  <a:cxn ang="0">
                    <a:pos x="202" y="0"/>
                  </a:cxn>
                  <a:cxn ang="0">
                    <a:pos x="168" y="0"/>
                  </a:cxn>
                  <a:cxn ang="0">
                    <a:pos x="135" y="0"/>
                  </a:cxn>
                  <a:cxn ang="0">
                    <a:pos x="100" y="0"/>
                  </a:cxn>
                  <a:cxn ang="0">
                    <a:pos x="67" y="0"/>
                  </a:cxn>
                  <a:cxn ang="0">
                    <a:pos x="33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33" y="30"/>
                  </a:cxn>
                  <a:cxn ang="0">
                    <a:pos x="67" y="30"/>
                  </a:cxn>
                  <a:cxn ang="0">
                    <a:pos x="100" y="30"/>
                  </a:cxn>
                  <a:cxn ang="0">
                    <a:pos x="135" y="30"/>
                  </a:cxn>
                  <a:cxn ang="0">
                    <a:pos x="168" y="30"/>
                  </a:cxn>
                  <a:cxn ang="0">
                    <a:pos x="202" y="30"/>
                  </a:cxn>
                  <a:cxn ang="0">
                    <a:pos x="236" y="30"/>
                  </a:cxn>
                  <a:cxn ang="0">
                    <a:pos x="270" y="30"/>
                  </a:cxn>
                  <a:cxn ang="0">
                    <a:pos x="304" y="30"/>
                  </a:cxn>
                  <a:cxn ang="0">
                    <a:pos x="337" y="30"/>
                  </a:cxn>
                  <a:cxn ang="0">
                    <a:pos x="371" y="30"/>
                  </a:cxn>
                  <a:cxn ang="0">
                    <a:pos x="406" y="30"/>
                  </a:cxn>
                  <a:cxn ang="0">
                    <a:pos x="439" y="30"/>
                  </a:cxn>
                  <a:cxn ang="0">
                    <a:pos x="473" y="30"/>
                  </a:cxn>
                  <a:cxn ang="0">
                    <a:pos x="507" y="30"/>
                  </a:cxn>
                  <a:cxn ang="0">
                    <a:pos x="541" y="30"/>
                  </a:cxn>
                  <a:cxn ang="0">
                    <a:pos x="548" y="28"/>
                  </a:cxn>
                  <a:cxn ang="0">
                    <a:pos x="541" y="30"/>
                  </a:cxn>
                  <a:cxn ang="0">
                    <a:pos x="545" y="30"/>
                  </a:cxn>
                  <a:cxn ang="0">
                    <a:pos x="548" y="28"/>
                  </a:cxn>
                  <a:cxn ang="0">
                    <a:pos x="533" y="2"/>
                  </a:cxn>
                </a:cxnLst>
                <a:rect l="0" t="0" r="r" b="b"/>
                <a:pathLst>
                  <a:path w="548" h="30">
                    <a:moveTo>
                      <a:pt x="533" y="2"/>
                    </a:moveTo>
                    <a:lnTo>
                      <a:pt x="541" y="0"/>
                    </a:lnTo>
                    <a:lnTo>
                      <a:pt x="507" y="0"/>
                    </a:lnTo>
                    <a:lnTo>
                      <a:pt x="473" y="0"/>
                    </a:lnTo>
                    <a:lnTo>
                      <a:pt x="439" y="0"/>
                    </a:lnTo>
                    <a:lnTo>
                      <a:pt x="406" y="0"/>
                    </a:lnTo>
                    <a:lnTo>
                      <a:pt x="371" y="0"/>
                    </a:lnTo>
                    <a:lnTo>
                      <a:pt x="337" y="0"/>
                    </a:lnTo>
                    <a:lnTo>
                      <a:pt x="304" y="0"/>
                    </a:lnTo>
                    <a:lnTo>
                      <a:pt x="270" y="0"/>
                    </a:lnTo>
                    <a:lnTo>
                      <a:pt x="236" y="0"/>
                    </a:lnTo>
                    <a:lnTo>
                      <a:pt x="202" y="0"/>
                    </a:lnTo>
                    <a:lnTo>
                      <a:pt x="168" y="0"/>
                    </a:lnTo>
                    <a:lnTo>
                      <a:pt x="135" y="0"/>
                    </a:lnTo>
                    <a:lnTo>
                      <a:pt x="100" y="0"/>
                    </a:lnTo>
                    <a:lnTo>
                      <a:pt x="67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33" y="30"/>
                    </a:lnTo>
                    <a:lnTo>
                      <a:pt x="67" y="30"/>
                    </a:lnTo>
                    <a:lnTo>
                      <a:pt x="100" y="30"/>
                    </a:lnTo>
                    <a:lnTo>
                      <a:pt x="135" y="30"/>
                    </a:lnTo>
                    <a:lnTo>
                      <a:pt x="168" y="30"/>
                    </a:lnTo>
                    <a:lnTo>
                      <a:pt x="202" y="30"/>
                    </a:lnTo>
                    <a:lnTo>
                      <a:pt x="236" y="30"/>
                    </a:lnTo>
                    <a:lnTo>
                      <a:pt x="270" y="30"/>
                    </a:lnTo>
                    <a:lnTo>
                      <a:pt x="304" y="30"/>
                    </a:lnTo>
                    <a:lnTo>
                      <a:pt x="337" y="30"/>
                    </a:lnTo>
                    <a:lnTo>
                      <a:pt x="371" y="30"/>
                    </a:lnTo>
                    <a:lnTo>
                      <a:pt x="406" y="30"/>
                    </a:lnTo>
                    <a:lnTo>
                      <a:pt x="439" y="30"/>
                    </a:lnTo>
                    <a:lnTo>
                      <a:pt x="473" y="30"/>
                    </a:lnTo>
                    <a:lnTo>
                      <a:pt x="507" y="30"/>
                    </a:lnTo>
                    <a:lnTo>
                      <a:pt x="541" y="30"/>
                    </a:lnTo>
                    <a:lnTo>
                      <a:pt x="548" y="28"/>
                    </a:lnTo>
                    <a:lnTo>
                      <a:pt x="541" y="30"/>
                    </a:lnTo>
                    <a:lnTo>
                      <a:pt x="545" y="30"/>
                    </a:lnTo>
                    <a:lnTo>
                      <a:pt x="548" y="28"/>
                    </a:lnTo>
                    <a:lnTo>
                      <a:pt x="533" y="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18"/>
              <p:cNvGrpSpPr>
                <a:grpSpLocks/>
              </p:cNvGrpSpPr>
              <p:nvPr/>
            </p:nvGrpSpPr>
            <p:grpSpPr bwMode="auto">
              <a:xfrm>
                <a:off x="1728" y="1824"/>
                <a:ext cx="278" cy="278"/>
                <a:chOff x="1728" y="1728"/>
                <a:chExt cx="278" cy="278"/>
              </a:xfrm>
            </p:grpSpPr>
            <p:sp>
              <p:nvSpPr>
                <p:cNvPr id="62" name="Freeform 19"/>
                <p:cNvSpPr>
                  <a:spLocks/>
                </p:cNvSpPr>
                <p:nvPr/>
              </p:nvSpPr>
              <p:spPr bwMode="auto">
                <a:xfrm>
                  <a:off x="1867" y="1867"/>
                  <a:ext cx="139" cy="139"/>
                </a:xfrm>
                <a:custGeom>
                  <a:avLst/>
                  <a:gdLst/>
                  <a:ahLst/>
                  <a:cxnLst>
                    <a:cxn ang="0">
                      <a:pos x="526" y="0"/>
                    </a:cxn>
                    <a:cxn ang="0">
                      <a:pos x="526" y="0"/>
                    </a:cxn>
                    <a:cxn ang="0">
                      <a:pos x="523" y="54"/>
                    </a:cxn>
                    <a:cxn ang="0">
                      <a:pos x="515" y="105"/>
                    </a:cxn>
                    <a:cxn ang="0">
                      <a:pos x="502" y="156"/>
                    </a:cxn>
                    <a:cxn ang="0">
                      <a:pos x="485" y="205"/>
                    </a:cxn>
                    <a:cxn ang="0">
                      <a:pos x="462" y="250"/>
                    </a:cxn>
                    <a:cxn ang="0">
                      <a:pos x="435" y="293"/>
                    </a:cxn>
                    <a:cxn ang="0">
                      <a:pos x="405" y="334"/>
                    </a:cxn>
                    <a:cxn ang="0">
                      <a:pos x="371" y="371"/>
                    </a:cxn>
                    <a:cxn ang="0">
                      <a:pos x="335" y="405"/>
                    </a:cxn>
                    <a:cxn ang="0">
                      <a:pos x="294" y="435"/>
                    </a:cxn>
                    <a:cxn ang="0">
                      <a:pos x="250" y="462"/>
                    </a:cxn>
                    <a:cxn ang="0">
                      <a:pos x="205" y="485"/>
                    </a:cxn>
                    <a:cxn ang="0">
                      <a:pos x="156" y="502"/>
                    </a:cxn>
                    <a:cxn ang="0">
                      <a:pos x="105" y="515"/>
                    </a:cxn>
                    <a:cxn ang="0">
                      <a:pos x="54" y="523"/>
                    </a:cxn>
                    <a:cxn ang="0">
                      <a:pos x="0" y="526"/>
                    </a:cxn>
                    <a:cxn ang="0">
                      <a:pos x="0" y="556"/>
                    </a:cxn>
                    <a:cxn ang="0">
                      <a:pos x="56" y="553"/>
                    </a:cxn>
                    <a:cxn ang="0">
                      <a:pos x="112" y="545"/>
                    </a:cxn>
                    <a:cxn ang="0">
                      <a:pos x="165" y="530"/>
                    </a:cxn>
                    <a:cxn ang="0">
                      <a:pos x="216" y="513"/>
                    </a:cxn>
                    <a:cxn ang="0">
                      <a:pos x="265" y="488"/>
                    </a:cxn>
                    <a:cxn ang="0">
                      <a:pos x="311" y="461"/>
                    </a:cxn>
                    <a:cxn ang="0">
                      <a:pos x="354" y="429"/>
                    </a:cxn>
                    <a:cxn ang="0">
                      <a:pos x="393" y="393"/>
                    </a:cxn>
                    <a:cxn ang="0">
                      <a:pos x="429" y="354"/>
                    </a:cxn>
                    <a:cxn ang="0">
                      <a:pos x="461" y="311"/>
                    </a:cxn>
                    <a:cxn ang="0">
                      <a:pos x="488" y="265"/>
                    </a:cxn>
                    <a:cxn ang="0">
                      <a:pos x="513" y="215"/>
                    </a:cxn>
                    <a:cxn ang="0">
                      <a:pos x="531" y="165"/>
                    </a:cxn>
                    <a:cxn ang="0">
                      <a:pos x="546" y="112"/>
                    </a:cxn>
                    <a:cxn ang="0">
                      <a:pos x="553" y="56"/>
                    </a:cxn>
                    <a:cxn ang="0">
                      <a:pos x="557" y="0"/>
                    </a:cxn>
                    <a:cxn ang="0">
                      <a:pos x="557" y="0"/>
                    </a:cxn>
                    <a:cxn ang="0">
                      <a:pos x="526" y="0"/>
                    </a:cxn>
                  </a:cxnLst>
                  <a:rect l="0" t="0" r="r" b="b"/>
                  <a:pathLst>
                    <a:path w="557" h="556">
                      <a:moveTo>
                        <a:pt x="526" y="0"/>
                      </a:moveTo>
                      <a:lnTo>
                        <a:pt x="526" y="0"/>
                      </a:lnTo>
                      <a:lnTo>
                        <a:pt x="523" y="54"/>
                      </a:lnTo>
                      <a:lnTo>
                        <a:pt x="515" y="105"/>
                      </a:lnTo>
                      <a:lnTo>
                        <a:pt x="502" y="156"/>
                      </a:lnTo>
                      <a:lnTo>
                        <a:pt x="485" y="205"/>
                      </a:lnTo>
                      <a:lnTo>
                        <a:pt x="462" y="250"/>
                      </a:lnTo>
                      <a:lnTo>
                        <a:pt x="435" y="293"/>
                      </a:lnTo>
                      <a:lnTo>
                        <a:pt x="405" y="334"/>
                      </a:lnTo>
                      <a:lnTo>
                        <a:pt x="371" y="371"/>
                      </a:lnTo>
                      <a:lnTo>
                        <a:pt x="335" y="405"/>
                      </a:lnTo>
                      <a:lnTo>
                        <a:pt x="294" y="435"/>
                      </a:lnTo>
                      <a:lnTo>
                        <a:pt x="250" y="462"/>
                      </a:lnTo>
                      <a:lnTo>
                        <a:pt x="205" y="485"/>
                      </a:lnTo>
                      <a:lnTo>
                        <a:pt x="156" y="502"/>
                      </a:lnTo>
                      <a:lnTo>
                        <a:pt x="105" y="515"/>
                      </a:lnTo>
                      <a:lnTo>
                        <a:pt x="54" y="523"/>
                      </a:lnTo>
                      <a:lnTo>
                        <a:pt x="0" y="526"/>
                      </a:lnTo>
                      <a:lnTo>
                        <a:pt x="0" y="556"/>
                      </a:lnTo>
                      <a:lnTo>
                        <a:pt x="56" y="553"/>
                      </a:lnTo>
                      <a:lnTo>
                        <a:pt x="112" y="545"/>
                      </a:lnTo>
                      <a:lnTo>
                        <a:pt x="165" y="530"/>
                      </a:lnTo>
                      <a:lnTo>
                        <a:pt x="216" y="513"/>
                      </a:lnTo>
                      <a:lnTo>
                        <a:pt x="265" y="488"/>
                      </a:lnTo>
                      <a:lnTo>
                        <a:pt x="311" y="461"/>
                      </a:lnTo>
                      <a:lnTo>
                        <a:pt x="354" y="429"/>
                      </a:lnTo>
                      <a:lnTo>
                        <a:pt x="393" y="393"/>
                      </a:lnTo>
                      <a:lnTo>
                        <a:pt x="429" y="354"/>
                      </a:lnTo>
                      <a:lnTo>
                        <a:pt x="461" y="311"/>
                      </a:lnTo>
                      <a:lnTo>
                        <a:pt x="488" y="265"/>
                      </a:lnTo>
                      <a:lnTo>
                        <a:pt x="513" y="215"/>
                      </a:lnTo>
                      <a:lnTo>
                        <a:pt x="531" y="165"/>
                      </a:lnTo>
                      <a:lnTo>
                        <a:pt x="546" y="112"/>
                      </a:lnTo>
                      <a:lnTo>
                        <a:pt x="553" y="56"/>
                      </a:lnTo>
                      <a:lnTo>
                        <a:pt x="557" y="0"/>
                      </a:lnTo>
                      <a:lnTo>
                        <a:pt x="557" y="0"/>
                      </a:lnTo>
                      <a:lnTo>
                        <a:pt x="5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20"/>
                <p:cNvSpPr>
                  <a:spLocks/>
                </p:cNvSpPr>
                <p:nvPr/>
              </p:nvSpPr>
              <p:spPr bwMode="auto">
                <a:xfrm>
                  <a:off x="1867" y="1728"/>
                  <a:ext cx="139" cy="139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54" y="33"/>
                    </a:cxn>
                    <a:cxn ang="0">
                      <a:pos x="105" y="41"/>
                    </a:cxn>
                    <a:cxn ang="0">
                      <a:pos x="156" y="54"/>
                    </a:cxn>
                    <a:cxn ang="0">
                      <a:pos x="205" y="71"/>
                    </a:cxn>
                    <a:cxn ang="0">
                      <a:pos x="250" y="94"/>
                    </a:cxn>
                    <a:cxn ang="0">
                      <a:pos x="294" y="121"/>
                    </a:cxn>
                    <a:cxn ang="0">
                      <a:pos x="335" y="151"/>
                    </a:cxn>
                    <a:cxn ang="0">
                      <a:pos x="371" y="185"/>
                    </a:cxn>
                    <a:cxn ang="0">
                      <a:pos x="405" y="222"/>
                    </a:cxn>
                    <a:cxn ang="0">
                      <a:pos x="435" y="263"/>
                    </a:cxn>
                    <a:cxn ang="0">
                      <a:pos x="462" y="306"/>
                    </a:cxn>
                    <a:cxn ang="0">
                      <a:pos x="485" y="352"/>
                    </a:cxn>
                    <a:cxn ang="0">
                      <a:pos x="502" y="400"/>
                    </a:cxn>
                    <a:cxn ang="0">
                      <a:pos x="515" y="451"/>
                    </a:cxn>
                    <a:cxn ang="0">
                      <a:pos x="523" y="502"/>
                    </a:cxn>
                    <a:cxn ang="0">
                      <a:pos x="526" y="556"/>
                    </a:cxn>
                    <a:cxn ang="0">
                      <a:pos x="557" y="556"/>
                    </a:cxn>
                    <a:cxn ang="0">
                      <a:pos x="553" y="500"/>
                    </a:cxn>
                    <a:cxn ang="0">
                      <a:pos x="546" y="445"/>
                    </a:cxn>
                    <a:cxn ang="0">
                      <a:pos x="531" y="392"/>
                    </a:cxn>
                    <a:cxn ang="0">
                      <a:pos x="513" y="341"/>
                    </a:cxn>
                    <a:cxn ang="0">
                      <a:pos x="488" y="291"/>
                    </a:cxn>
                    <a:cxn ang="0">
                      <a:pos x="461" y="246"/>
                    </a:cxn>
                    <a:cxn ang="0">
                      <a:pos x="429" y="202"/>
                    </a:cxn>
                    <a:cxn ang="0">
                      <a:pos x="393" y="163"/>
                    </a:cxn>
                    <a:cxn ang="0">
                      <a:pos x="354" y="128"/>
                    </a:cxn>
                    <a:cxn ang="0">
                      <a:pos x="311" y="95"/>
                    </a:cxn>
                    <a:cxn ang="0">
                      <a:pos x="265" y="68"/>
                    </a:cxn>
                    <a:cxn ang="0">
                      <a:pos x="216" y="43"/>
                    </a:cxn>
                    <a:cxn ang="0">
                      <a:pos x="165" y="26"/>
                    </a:cxn>
                    <a:cxn ang="0">
                      <a:pos x="112" y="11"/>
                    </a:cxn>
                    <a:cxn ang="0">
                      <a:pos x="56" y="3"/>
                    </a:cxn>
                    <a:cxn ang="0">
                      <a:pos x="0" y="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557" h="556">
                      <a:moveTo>
                        <a:pt x="0" y="30"/>
                      </a:moveTo>
                      <a:lnTo>
                        <a:pt x="54" y="33"/>
                      </a:lnTo>
                      <a:lnTo>
                        <a:pt x="105" y="41"/>
                      </a:lnTo>
                      <a:lnTo>
                        <a:pt x="156" y="54"/>
                      </a:lnTo>
                      <a:lnTo>
                        <a:pt x="205" y="71"/>
                      </a:lnTo>
                      <a:lnTo>
                        <a:pt x="250" y="94"/>
                      </a:lnTo>
                      <a:lnTo>
                        <a:pt x="294" y="121"/>
                      </a:lnTo>
                      <a:lnTo>
                        <a:pt x="335" y="151"/>
                      </a:lnTo>
                      <a:lnTo>
                        <a:pt x="371" y="185"/>
                      </a:lnTo>
                      <a:lnTo>
                        <a:pt x="405" y="222"/>
                      </a:lnTo>
                      <a:lnTo>
                        <a:pt x="435" y="263"/>
                      </a:lnTo>
                      <a:lnTo>
                        <a:pt x="462" y="306"/>
                      </a:lnTo>
                      <a:lnTo>
                        <a:pt x="485" y="352"/>
                      </a:lnTo>
                      <a:lnTo>
                        <a:pt x="502" y="400"/>
                      </a:lnTo>
                      <a:lnTo>
                        <a:pt x="515" y="451"/>
                      </a:lnTo>
                      <a:lnTo>
                        <a:pt x="523" y="502"/>
                      </a:lnTo>
                      <a:lnTo>
                        <a:pt x="526" y="556"/>
                      </a:lnTo>
                      <a:lnTo>
                        <a:pt x="557" y="556"/>
                      </a:lnTo>
                      <a:lnTo>
                        <a:pt x="553" y="500"/>
                      </a:lnTo>
                      <a:lnTo>
                        <a:pt x="546" y="445"/>
                      </a:lnTo>
                      <a:lnTo>
                        <a:pt x="531" y="392"/>
                      </a:lnTo>
                      <a:lnTo>
                        <a:pt x="513" y="341"/>
                      </a:lnTo>
                      <a:lnTo>
                        <a:pt x="488" y="291"/>
                      </a:lnTo>
                      <a:lnTo>
                        <a:pt x="461" y="246"/>
                      </a:lnTo>
                      <a:lnTo>
                        <a:pt x="429" y="202"/>
                      </a:lnTo>
                      <a:lnTo>
                        <a:pt x="393" y="163"/>
                      </a:lnTo>
                      <a:lnTo>
                        <a:pt x="354" y="128"/>
                      </a:lnTo>
                      <a:lnTo>
                        <a:pt x="311" y="95"/>
                      </a:lnTo>
                      <a:lnTo>
                        <a:pt x="265" y="68"/>
                      </a:lnTo>
                      <a:lnTo>
                        <a:pt x="216" y="43"/>
                      </a:lnTo>
                      <a:lnTo>
                        <a:pt x="165" y="26"/>
                      </a:lnTo>
                      <a:lnTo>
                        <a:pt x="112" y="11"/>
                      </a:lnTo>
                      <a:lnTo>
                        <a:pt x="56" y="3"/>
                      </a:lnTo>
                      <a:lnTo>
                        <a:pt x="0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21"/>
                <p:cNvSpPr>
                  <a:spLocks/>
                </p:cNvSpPr>
                <p:nvPr/>
              </p:nvSpPr>
              <p:spPr bwMode="auto">
                <a:xfrm>
                  <a:off x="1728" y="1728"/>
                  <a:ext cx="139" cy="8"/>
                </a:xfrm>
                <a:custGeom>
                  <a:avLst/>
                  <a:gdLst/>
                  <a:ahLst/>
                  <a:cxnLst>
                    <a:cxn ang="0">
                      <a:pos x="30" y="15"/>
                    </a:cxn>
                    <a:cxn ang="0">
                      <a:pos x="15" y="30"/>
                    </a:cxn>
                    <a:cxn ang="0">
                      <a:pos x="556" y="30"/>
                    </a:cxn>
                    <a:cxn ang="0">
                      <a:pos x="556" y="0"/>
                    </a:cxn>
                    <a:cxn ang="0">
                      <a:pos x="15" y="0"/>
                    </a:cxn>
                    <a:cxn ang="0">
                      <a:pos x="0" y="15"/>
                    </a:cxn>
                    <a:cxn ang="0">
                      <a:pos x="15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30" y="15"/>
                    </a:cxn>
                  </a:cxnLst>
                  <a:rect l="0" t="0" r="r" b="b"/>
                  <a:pathLst>
                    <a:path w="556" h="30">
                      <a:moveTo>
                        <a:pt x="30" y="15"/>
                      </a:moveTo>
                      <a:lnTo>
                        <a:pt x="15" y="30"/>
                      </a:lnTo>
                      <a:lnTo>
                        <a:pt x="556" y="30"/>
                      </a:lnTo>
                      <a:lnTo>
                        <a:pt x="556" y="0"/>
                      </a:lnTo>
                      <a:lnTo>
                        <a:pt x="15" y="0"/>
                      </a:lnTo>
                      <a:lnTo>
                        <a:pt x="0" y="15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22"/>
                <p:cNvSpPr>
                  <a:spLocks/>
                </p:cNvSpPr>
                <p:nvPr/>
              </p:nvSpPr>
              <p:spPr bwMode="auto">
                <a:xfrm>
                  <a:off x="1728" y="1732"/>
                  <a:ext cx="7" cy="274"/>
                </a:xfrm>
                <a:custGeom>
                  <a:avLst/>
                  <a:gdLst/>
                  <a:ahLst/>
                  <a:cxnLst>
                    <a:cxn ang="0">
                      <a:pos x="15" y="1067"/>
                    </a:cxn>
                    <a:cxn ang="0">
                      <a:pos x="30" y="1082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1082"/>
                    </a:cxn>
                    <a:cxn ang="0">
                      <a:pos x="15" y="1097"/>
                    </a:cxn>
                    <a:cxn ang="0">
                      <a:pos x="0" y="1082"/>
                    </a:cxn>
                    <a:cxn ang="0">
                      <a:pos x="0" y="1097"/>
                    </a:cxn>
                    <a:cxn ang="0">
                      <a:pos x="15" y="1097"/>
                    </a:cxn>
                    <a:cxn ang="0">
                      <a:pos x="15" y="1067"/>
                    </a:cxn>
                  </a:cxnLst>
                  <a:rect l="0" t="0" r="r" b="b"/>
                  <a:pathLst>
                    <a:path w="30" h="1097">
                      <a:moveTo>
                        <a:pt x="15" y="1067"/>
                      </a:moveTo>
                      <a:lnTo>
                        <a:pt x="30" y="1082"/>
                      </a:ln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0" y="1082"/>
                      </a:lnTo>
                      <a:lnTo>
                        <a:pt x="15" y="1097"/>
                      </a:lnTo>
                      <a:lnTo>
                        <a:pt x="0" y="1082"/>
                      </a:lnTo>
                      <a:lnTo>
                        <a:pt x="0" y="1097"/>
                      </a:lnTo>
                      <a:lnTo>
                        <a:pt x="15" y="1097"/>
                      </a:lnTo>
                      <a:lnTo>
                        <a:pt x="15" y="10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23"/>
                <p:cNvSpPr>
                  <a:spLocks/>
                </p:cNvSpPr>
                <p:nvPr/>
              </p:nvSpPr>
              <p:spPr bwMode="auto">
                <a:xfrm>
                  <a:off x="1732" y="1999"/>
                  <a:ext cx="135" cy="7"/>
                </a:xfrm>
                <a:custGeom>
                  <a:avLst/>
                  <a:gdLst/>
                  <a:ahLst/>
                  <a:cxnLst>
                    <a:cxn ang="0">
                      <a:pos x="541" y="15"/>
                    </a:cxn>
                    <a:cxn ang="0">
                      <a:pos x="541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541" y="30"/>
                    </a:cxn>
                    <a:cxn ang="0">
                      <a:pos x="541" y="15"/>
                    </a:cxn>
                  </a:cxnLst>
                  <a:rect l="0" t="0" r="r" b="b"/>
                  <a:pathLst>
                    <a:path w="541" h="30">
                      <a:moveTo>
                        <a:pt x="541" y="15"/>
                      </a:moveTo>
                      <a:lnTo>
                        <a:pt x="541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541" y="30"/>
                      </a:lnTo>
                      <a:lnTo>
                        <a:pt x="541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2016" y="1968"/>
                <a:ext cx="170" cy="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30"/>
                  </a:cxn>
                  <a:cxn ang="0">
                    <a:pos x="677" y="30"/>
                  </a:cxn>
                  <a:cxn ang="0">
                    <a:pos x="677" y="0"/>
                  </a:cxn>
                  <a:cxn ang="0">
                    <a:pos x="0" y="0"/>
                  </a:cxn>
                  <a:cxn ang="0">
                    <a:pos x="0" y="15"/>
                  </a:cxn>
                </a:cxnLst>
                <a:rect l="0" t="0" r="r" b="b"/>
                <a:pathLst>
                  <a:path w="677" h="30">
                    <a:moveTo>
                      <a:pt x="0" y="15"/>
                    </a:moveTo>
                    <a:lnTo>
                      <a:pt x="0" y="30"/>
                    </a:lnTo>
                    <a:lnTo>
                      <a:pt x="677" y="30"/>
                    </a:lnTo>
                    <a:lnTo>
                      <a:pt x="677" y="0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5"/>
              <p:cNvSpPr>
                <a:spLocks noChangeShapeType="1"/>
              </p:cNvSpPr>
              <p:nvPr/>
            </p:nvSpPr>
            <p:spPr bwMode="auto">
              <a:xfrm>
                <a:off x="2160" y="153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6"/>
              <p:cNvSpPr>
                <a:spLocks noChangeShapeType="1"/>
              </p:cNvSpPr>
              <p:nvPr/>
            </p:nvSpPr>
            <p:spPr bwMode="auto">
              <a:xfrm>
                <a:off x="2160" y="18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7"/>
              <p:cNvSpPr>
                <a:spLocks noChangeShapeType="1"/>
              </p:cNvSpPr>
              <p:nvPr/>
            </p:nvSpPr>
            <p:spPr bwMode="auto">
              <a:xfrm>
                <a:off x="216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8"/>
              <p:cNvSpPr>
                <a:spLocks noChangeShapeType="1"/>
              </p:cNvSpPr>
              <p:nvPr/>
            </p:nvSpPr>
            <p:spPr bwMode="auto">
              <a:xfrm>
                <a:off x="2160" y="18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9"/>
              <p:cNvSpPr>
                <a:spLocks noChangeShapeType="1"/>
              </p:cNvSpPr>
              <p:nvPr/>
            </p:nvSpPr>
            <p:spPr bwMode="auto">
              <a:xfrm>
                <a:off x="2544" y="177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6" name="Group 30"/>
              <p:cNvGrpSpPr>
                <a:grpSpLocks/>
              </p:cNvGrpSpPr>
              <p:nvPr/>
            </p:nvGrpSpPr>
            <p:grpSpPr bwMode="auto">
              <a:xfrm>
                <a:off x="1632" y="1488"/>
                <a:ext cx="96" cy="96"/>
                <a:chOff x="1632" y="1488"/>
                <a:chExt cx="96" cy="96"/>
              </a:xfrm>
            </p:grpSpPr>
            <p:sp>
              <p:nvSpPr>
                <p:cNvPr id="60" name="Line 31"/>
                <p:cNvSpPr>
                  <a:spLocks noChangeShapeType="1"/>
                </p:cNvSpPr>
                <p:nvPr/>
              </p:nvSpPr>
              <p:spPr bwMode="auto">
                <a:xfrm>
                  <a:off x="1632" y="148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32"/>
                <p:cNvSpPr>
                  <a:spLocks noChangeShapeType="1"/>
                </p:cNvSpPr>
                <p:nvPr/>
              </p:nvSpPr>
              <p:spPr bwMode="auto">
                <a:xfrm>
                  <a:off x="1632" y="158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33"/>
              <p:cNvGrpSpPr>
                <a:grpSpLocks/>
              </p:cNvGrpSpPr>
              <p:nvPr/>
            </p:nvGrpSpPr>
            <p:grpSpPr bwMode="auto">
              <a:xfrm>
                <a:off x="1632" y="1920"/>
                <a:ext cx="96" cy="96"/>
                <a:chOff x="1632" y="1488"/>
                <a:chExt cx="96" cy="96"/>
              </a:xfrm>
            </p:grpSpPr>
            <p:sp>
              <p:nvSpPr>
                <p:cNvPr id="58" name="Line 34"/>
                <p:cNvSpPr>
                  <a:spLocks noChangeShapeType="1"/>
                </p:cNvSpPr>
                <p:nvPr/>
              </p:nvSpPr>
              <p:spPr bwMode="auto">
                <a:xfrm>
                  <a:off x="1632" y="148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35"/>
                <p:cNvSpPr>
                  <a:spLocks noChangeShapeType="1"/>
                </p:cNvSpPr>
                <p:nvPr/>
              </p:nvSpPr>
              <p:spPr bwMode="auto">
                <a:xfrm>
                  <a:off x="1632" y="158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7" name="Rectangle 36"/>
          <p:cNvSpPr txBox="1">
            <a:spLocks noChangeArrowheads="1"/>
          </p:cNvSpPr>
          <p:nvPr/>
        </p:nvSpPr>
        <p:spPr bwMode="white">
          <a:xfrm>
            <a:off x="941414" y="1285860"/>
            <a:ext cx="72644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 Mapping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AutoNum type="arabicPeriod"/>
              <a:tabLst/>
              <a:defRPr/>
            </a:pPr>
            <a:endParaRPr kumimoji="1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AutoNum type="arabicPeriod"/>
              <a:tabLst/>
              <a:defRPr/>
            </a:pPr>
            <a:endParaRPr kumimoji="1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Placement</a:t>
            </a:r>
            <a:endParaRPr kumimoji="1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AutoNum type="arabicPeriod"/>
              <a:tabLst/>
              <a:defRPr/>
            </a:pPr>
            <a:endParaRPr kumimoji="1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AutoNum type="arabicPeriod"/>
              <a:tabLst/>
              <a:defRPr/>
            </a:pPr>
            <a:endParaRPr kumimoji="1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Routing</a:t>
            </a:r>
            <a:endParaRPr kumimoji="1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Rectangle 37"/>
          <p:cNvSpPr>
            <a:spLocks noChangeArrowheads="1"/>
          </p:cNvSpPr>
          <p:nvPr/>
        </p:nvSpPr>
        <p:spPr bwMode="auto">
          <a:xfrm>
            <a:off x="6732614" y="1900222"/>
            <a:ext cx="1117600" cy="8001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38"/>
          <p:cNvSpPr>
            <a:spLocks noChangeShapeType="1"/>
          </p:cNvSpPr>
          <p:nvPr/>
        </p:nvSpPr>
        <p:spPr bwMode="auto">
          <a:xfrm>
            <a:off x="6123014" y="2071672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Line 39"/>
          <p:cNvSpPr>
            <a:spLocks noChangeShapeType="1"/>
          </p:cNvSpPr>
          <p:nvPr/>
        </p:nvSpPr>
        <p:spPr bwMode="auto">
          <a:xfrm>
            <a:off x="6123014" y="2243122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40"/>
          <p:cNvSpPr>
            <a:spLocks noChangeShapeType="1"/>
          </p:cNvSpPr>
          <p:nvPr/>
        </p:nvSpPr>
        <p:spPr bwMode="auto">
          <a:xfrm>
            <a:off x="6123014" y="2414572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41"/>
          <p:cNvSpPr>
            <a:spLocks noChangeShapeType="1"/>
          </p:cNvSpPr>
          <p:nvPr/>
        </p:nvSpPr>
        <p:spPr bwMode="auto">
          <a:xfrm>
            <a:off x="6123014" y="2586022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42"/>
          <p:cNvSpPr>
            <a:spLocks noChangeShapeType="1"/>
          </p:cNvSpPr>
          <p:nvPr/>
        </p:nvSpPr>
        <p:spPr bwMode="auto">
          <a:xfrm>
            <a:off x="7850214" y="2300272"/>
            <a:ext cx="50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Text Box 43"/>
          <p:cNvSpPr txBox="1">
            <a:spLocks noChangeArrowheads="1"/>
          </p:cNvSpPr>
          <p:nvPr/>
        </p:nvSpPr>
        <p:spPr bwMode="auto">
          <a:xfrm>
            <a:off x="6867546" y="2071678"/>
            <a:ext cx="776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ekton" pitchFamily="34" charset="0"/>
              </a:rPr>
              <a:t>LUT</a:t>
            </a:r>
          </a:p>
        </p:txBody>
      </p:sp>
      <p:sp>
        <p:nvSpPr>
          <p:cNvPr id="75" name="Line 44"/>
          <p:cNvSpPr>
            <a:spLocks noChangeShapeType="1"/>
          </p:cNvSpPr>
          <p:nvPr/>
        </p:nvSpPr>
        <p:spPr bwMode="auto">
          <a:xfrm>
            <a:off x="4294214" y="2357422"/>
            <a:ext cx="1320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6" name="Group 45"/>
          <p:cNvGrpSpPr>
            <a:grpSpLocks/>
          </p:cNvGrpSpPr>
          <p:nvPr/>
        </p:nvGrpSpPr>
        <p:grpSpPr bwMode="auto">
          <a:xfrm>
            <a:off x="1246214" y="3500438"/>
            <a:ext cx="2317750" cy="1063625"/>
            <a:chOff x="528" y="2880"/>
            <a:chExt cx="1344" cy="1200"/>
          </a:xfrm>
        </p:grpSpPr>
        <p:sp>
          <p:nvSpPr>
            <p:cNvPr id="77" name="Rectangle 46"/>
            <p:cNvSpPr>
              <a:spLocks noChangeArrowheads="1"/>
            </p:cNvSpPr>
            <p:nvPr/>
          </p:nvSpPr>
          <p:spPr bwMode="auto">
            <a:xfrm>
              <a:off x="528" y="2880"/>
              <a:ext cx="1344" cy="1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" name="Group 47"/>
            <p:cNvGrpSpPr>
              <a:grpSpLocks/>
            </p:cNvGrpSpPr>
            <p:nvPr/>
          </p:nvGrpSpPr>
          <p:grpSpPr bwMode="auto">
            <a:xfrm>
              <a:off x="1488" y="2976"/>
              <a:ext cx="240" cy="1008"/>
              <a:chOff x="1488" y="2976"/>
              <a:chExt cx="240" cy="1008"/>
            </a:xfrm>
          </p:grpSpPr>
          <p:sp>
            <p:nvSpPr>
              <p:cNvPr id="87" name="Rectangle 48"/>
              <p:cNvSpPr>
                <a:spLocks noChangeArrowheads="1"/>
              </p:cNvSpPr>
              <p:nvPr/>
            </p:nvSpPr>
            <p:spPr bwMode="auto">
              <a:xfrm>
                <a:off x="1488" y="2976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49"/>
              <p:cNvSpPr>
                <a:spLocks noChangeArrowheads="1"/>
              </p:cNvSpPr>
              <p:nvPr/>
            </p:nvSpPr>
            <p:spPr bwMode="auto">
              <a:xfrm>
                <a:off x="1488" y="3360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50"/>
              <p:cNvSpPr>
                <a:spLocks noChangeArrowheads="1"/>
              </p:cNvSpPr>
              <p:nvPr/>
            </p:nvSpPr>
            <p:spPr bwMode="auto">
              <a:xfrm>
                <a:off x="1488" y="374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" name="Group 51"/>
            <p:cNvGrpSpPr>
              <a:grpSpLocks/>
            </p:cNvGrpSpPr>
            <p:nvPr/>
          </p:nvGrpSpPr>
          <p:grpSpPr bwMode="auto">
            <a:xfrm>
              <a:off x="1104" y="2976"/>
              <a:ext cx="240" cy="1008"/>
              <a:chOff x="1488" y="2976"/>
              <a:chExt cx="240" cy="1008"/>
            </a:xfrm>
          </p:grpSpPr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1488" y="2976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1488" y="3360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1488" y="374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0" name="Group 55"/>
            <p:cNvGrpSpPr>
              <a:grpSpLocks/>
            </p:cNvGrpSpPr>
            <p:nvPr/>
          </p:nvGrpSpPr>
          <p:grpSpPr bwMode="auto">
            <a:xfrm>
              <a:off x="720" y="2976"/>
              <a:ext cx="240" cy="1008"/>
              <a:chOff x="1488" y="2976"/>
              <a:chExt cx="240" cy="1008"/>
            </a:xfrm>
          </p:grpSpPr>
          <p:sp>
            <p:nvSpPr>
              <p:cNvPr id="81" name="Rectangle 56"/>
              <p:cNvSpPr>
                <a:spLocks noChangeArrowheads="1"/>
              </p:cNvSpPr>
              <p:nvPr/>
            </p:nvSpPr>
            <p:spPr bwMode="auto">
              <a:xfrm>
                <a:off x="1488" y="2976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57"/>
              <p:cNvSpPr>
                <a:spLocks noChangeArrowheads="1"/>
              </p:cNvSpPr>
              <p:nvPr/>
            </p:nvSpPr>
            <p:spPr bwMode="auto">
              <a:xfrm>
                <a:off x="1488" y="3360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58"/>
              <p:cNvSpPr>
                <a:spLocks noChangeArrowheads="1"/>
              </p:cNvSpPr>
              <p:nvPr/>
            </p:nvSpPr>
            <p:spPr bwMode="auto">
              <a:xfrm>
                <a:off x="1488" y="374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0" name="Rectangle 59"/>
          <p:cNvSpPr>
            <a:spLocks noChangeArrowheads="1"/>
          </p:cNvSpPr>
          <p:nvPr/>
        </p:nvSpPr>
        <p:spPr bwMode="auto">
          <a:xfrm>
            <a:off x="4799014" y="3357562"/>
            <a:ext cx="579437" cy="3841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Text Box 60"/>
          <p:cNvSpPr txBox="1">
            <a:spLocks noChangeArrowheads="1"/>
          </p:cNvSpPr>
          <p:nvPr/>
        </p:nvSpPr>
        <p:spPr bwMode="auto">
          <a:xfrm>
            <a:off x="4779968" y="3414712"/>
            <a:ext cx="577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Tekton" pitchFamily="34" charset="0"/>
              </a:rPr>
              <a:t>LUT</a:t>
            </a:r>
          </a:p>
        </p:txBody>
      </p:sp>
      <p:sp>
        <p:nvSpPr>
          <p:cNvPr id="92" name="Line 61"/>
          <p:cNvSpPr>
            <a:spLocks noChangeShapeType="1"/>
          </p:cNvSpPr>
          <p:nvPr/>
        </p:nvSpPr>
        <p:spPr bwMode="auto">
          <a:xfrm flipH="1">
            <a:off x="3149627" y="3557587"/>
            <a:ext cx="1489075" cy="509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62"/>
          <p:cNvSpPr>
            <a:spLocks noChangeShapeType="1"/>
          </p:cNvSpPr>
          <p:nvPr/>
        </p:nvSpPr>
        <p:spPr bwMode="auto">
          <a:xfrm flipH="1">
            <a:off x="3067077" y="3429000"/>
            <a:ext cx="1489075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63"/>
          <p:cNvSpPr>
            <a:spLocks noChangeShapeType="1"/>
          </p:cNvSpPr>
          <p:nvPr/>
        </p:nvSpPr>
        <p:spPr bwMode="auto">
          <a:xfrm flipH="1">
            <a:off x="3067077" y="3686175"/>
            <a:ext cx="1571625" cy="722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" name="Text Box 65"/>
          <p:cNvSpPr txBox="1">
            <a:spLocks noChangeArrowheads="1"/>
          </p:cNvSpPr>
          <p:nvPr/>
        </p:nvSpPr>
        <p:spPr bwMode="auto">
          <a:xfrm>
            <a:off x="5643570" y="3357562"/>
            <a:ext cx="328454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ekton" pitchFamily="34" charset="0"/>
              </a:rPr>
              <a:t>Assign a logical LUT to a physical location.</a:t>
            </a:r>
          </a:p>
        </p:txBody>
      </p:sp>
      <p:grpSp>
        <p:nvGrpSpPr>
          <p:cNvPr id="97" name="Group 66"/>
          <p:cNvGrpSpPr>
            <a:grpSpLocks/>
          </p:cNvGrpSpPr>
          <p:nvPr/>
        </p:nvGrpSpPr>
        <p:grpSpPr bwMode="auto">
          <a:xfrm>
            <a:off x="1543048" y="5208609"/>
            <a:ext cx="2743200" cy="1292225"/>
            <a:chOff x="432" y="4368"/>
            <a:chExt cx="1296" cy="1085"/>
          </a:xfrm>
        </p:grpSpPr>
        <p:sp>
          <p:nvSpPr>
            <p:cNvPr id="98" name="Rectangle 67"/>
            <p:cNvSpPr>
              <a:spLocks noChangeArrowheads="1"/>
            </p:cNvSpPr>
            <p:nvPr/>
          </p:nvSpPr>
          <p:spPr bwMode="auto">
            <a:xfrm>
              <a:off x="432" y="4368"/>
              <a:ext cx="1296" cy="10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68"/>
            <p:cNvSpPr>
              <a:spLocks noChangeArrowheads="1"/>
            </p:cNvSpPr>
            <p:nvPr/>
          </p:nvSpPr>
          <p:spPr bwMode="auto">
            <a:xfrm>
              <a:off x="1358" y="4455"/>
              <a:ext cx="231" cy="21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69"/>
            <p:cNvSpPr>
              <a:spLocks noChangeArrowheads="1"/>
            </p:cNvSpPr>
            <p:nvPr/>
          </p:nvSpPr>
          <p:spPr bwMode="auto">
            <a:xfrm>
              <a:off x="1358" y="4802"/>
              <a:ext cx="231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70"/>
            <p:cNvSpPr>
              <a:spLocks noChangeArrowheads="1"/>
            </p:cNvSpPr>
            <p:nvPr/>
          </p:nvSpPr>
          <p:spPr bwMode="auto">
            <a:xfrm>
              <a:off x="1358" y="5149"/>
              <a:ext cx="231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71"/>
            <p:cNvSpPr>
              <a:spLocks noChangeArrowheads="1"/>
            </p:cNvSpPr>
            <p:nvPr/>
          </p:nvSpPr>
          <p:spPr bwMode="auto">
            <a:xfrm>
              <a:off x="987" y="4455"/>
              <a:ext cx="232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72"/>
            <p:cNvSpPr>
              <a:spLocks noChangeArrowheads="1"/>
            </p:cNvSpPr>
            <p:nvPr/>
          </p:nvSpPr>
          <p:spPr bwMode="auto">
            <a:xfrm>
              <a:off x="987" y="4802"/>
              <a:ext cx="232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73"/>
            <p:cNvSpPr>
              <a:spLocks noChangeArrowheads="1"/>
            </p:cNvSpPr>
            <p:nvPr/>
          </p:nvSpPr>
          <p:spPr bwMode="auto">
            <a:xfrm>
              <a:off x="987" y="5149"/>
              <a:ext cx="232" cy="21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74"/>
            <p:cNvSpPr>
              <a:spLocks noChangeArrowheads="1"/>
            </p:cNvSpPr>
            <p:nvPr/>
          </p:nvSpPr>
          <p:spPr bwMode="auto">
            <a:xfrm>
              <a:off x="617" y="4455"/>
              <a:ext cx="232" cy="21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75"/>
            <p:cNvSpPr>
              <a:spLocks noChangeArrowheads="1"/>
            </p:cNvSpPr>
            <p:nvPr/>
          </p:nvSpPr>
          <p:spPr bwMode="auto">
            <a:xfrm>
              <a:off x="617" y="4802"/>
              <a:ext cx="232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76"/>
            <p:cNvSpPr>
              <a:spLocks noChangeArrowheads="1"/>
            </p:cNvSpPr>
            <p:nvPr/>
          </p:nvSpPr>
          <p:spPr bwMode="auto">
            <a:xfrm>
              <a:off x="617" y="5149"/>
              <a:ext cx="232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77"/>
            <p:cNvSpPr>
              <a:spLocks noChangeShapeType="1"/>
            </p:cNvSpPr>
            <p:nvPr/>
          </p:nvSpPr>
          <p:spPr bwMode="auto">
            <a:xfrm>
              <a:off x="864" y="4560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78"/>
            <p:cNvSpPr>
              <a:spLocks noChangeShapeType="1"/>
            </p:cNvSpPr>
            <p:nvPr/>
          </p:nvSpPr>
          <p:spPr bwMode="auto">
            <a:xfrm>
              <a:off x="912" y="4560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79"/>
            <p:cNvSpPr>
              <a:spLocks noChangeShapeType="1"/>
            </p:cNvSpPr>
            <p:nvPr/>
          </p:nvSpPr>
          <p:spPr bwMode="auto">
            <a:xfrm>
              <a:off x="912" y="5280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80"/>
            <p:cNvSpPr>
              <a:spLocks noChangeShapeType="1"/>
            </p:cNvSpPr>
            <p:nvPr/>
          </p:nvSpPr>
          <p:spPr bwMode="auto">
            <a:xfrm>
              <a:off x="1200" y="5280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81"/>
            <p:cNvSpPr>
              <a:spLocks noChangeShapeType="1"/>
            </p:cNvSpPr>
            <p:nvPr/>
          </p:nvSpPr>
          <p:spPr bwMode="auto">
            <a:xfrm flipV="1">
              <a:off x="1248" y="4560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82"/>
            <p:cNvSpPr>
              <a:spLocks noChangeShapeType="1"/>
            </p:cNvSpPr>
            <p:nvPr/>
          </p:nvSpPr>
          <p:spPr bwMode="auto">
            <a:xfrm>
              <a:off x="1248" y="4560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" name="Text Box 83"/>
          <p:cNvSpPr txBox="1">
            <a:spLocks noChangeArrowheads="1"/>
          </p:cNvSpPr>
          <p:nvPr/>
        </p:nvSpPr>
        <p:spPr bwMode="auto">
          <a:xfrm>
            <a:off x="4870475" y="5429264"/>
            <a:ext cx="3344863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ekton" pitchFamily="34" charset="0"/>
              </a:rPr>
              <a:t>Select wire segments</a:t>
            </a:r>
          </a:p>
          <a:p>
            <a:r>
              <a:rPr lang="en-US" b="1" dirty="0">
                <a:solidFill>
                  <a:schemeClr val="tx1"/>
                </a:solidFill>
                <a:latin typeface="Tekton" pitchFamily="34" charset="0"/>
              </a:rPr>
              <a:t>And switches for</a:t>
            </a:r>
          </a:p>
          <a:p>
            <a:r>
              <a:rPr lang="en-US" b="1" dirty="0">
                <a:solidFill>
                  <a:schemeClr val="tx1"/>
                </a:solidFill>
                <a:latin typeface="Tekton" pitchFamily="34" charset="0"/>
              </a:rPr>
              <a:t>Interconnection.</a:t>
            </a:r>
          </a:p>
        </p:txBody>
      </p:sp>
      <p:sp>
        <p:nvSpPr>
          <p:cNvPr id="115" name="Text Box 83"/>
          <p:cNvSpPr txBox="1">
            <a:spLocks noChangeArrowheads="1"/>
          </p:cNvSpPr>
          <p:nvPr/>
        </p:nvSpPr>
        <p:spPr bwMode="auto">
          <a:xfrm>
            <a:off x="5857885" y="1928802"/>
            <a:ext cx="50006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o-RO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r>
              <a:rPr lang="ro-RO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r>
              <a:rPr lang="ro-RO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r>
              <a:rPr lang="ro-RO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 Box 83"/>
          <p:cNvSpPr txBox="1">
            <a:spLocks noChangeArrowheads="1"/>
          </p:cNvSpPr>
          <p:nvPr/>
        </p:nvSpPr>
        <p:spPr bwMode="auto">
          <a:xfrm>
            <a:off x="8358214" y="2143116"/>
            <a:ext cx="500065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o-RO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0863" y="152400"/>
            <a:ext cx="7323137" cy="1143000"/>
          </a:xfrm>
        </p:spPr>
        <p:txBody>
          <a:bodyPr/>
          <a:lstStyle/>
          <a:p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Exemplu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un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sumator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071538" y="6500858"/>
            <a:ext cx="671517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Russell Tessier)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5" name="Group 3"/>
          <p:cNvGrpSpPr>
            <a:grpSpLocks/>
          </p:cNvGrpSpPr>
          <p:nvPr/>
        </p:nvGrpSpPr>
        <p:grpSpPr bwMode="auto">
          <a:xfrm>
            <a:off x="1142976" y="1571612"/>
            <a:ext cx="3054350" cy="1516063"/>
            <a:chOff x="3110" y="824"/>
            <a:chExt cx="1443" cy="1273"/>
          </a:xfrm>
        </p:grpSpPr>
        <p:grpSp>
          <p:nvGrpSpPr>
            <p:cNvPr id="97" name="Group 4"/>
            <p:cNvGrpSpPr>
              <a:grpSpLocks/>
            </p:cNvGrpSpPr>
            <p:nvPr/>
          </p:nvGrpSpPr>
          <p:grpSpPr bwMode="auto">
            <a:xfrm>
              <a:off x="3604" y="1300"/>
              <a:ext cx="406" cy="280"/>
              <a:chOff x="3604" y="1300"/>
              <a:chExt cx="406" cy="280"/>
            </a:xfrm>
          </p:grpSpPr>
          <p:sp useBgFill="1">
            <p:nvSpPr>
              <p:cNvPr id="127" name="Rectangle 5"/>
              <p:cNvSpPr>
                <a:spLocks noChangeArrowheads="1"/>
              </p:cNvSpPr>
              <p:nvPr/>
            </p:nvSpPr>
            <p:spPr bwMode="auto">
              <a:xfrm>
                <a:off x="3604" y="1300"/>
                <a:ext cx="376" cy="2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6"/>
              <p:cNvSpPr>
                <a:spLocks noChangeArrowheads="1"/>
              </p:cNvSpPr>
              <p:nvPr/>
            </p:nvSpPr>
            <p:spPr bwMode="auto">
              <a:xfrm>
                <a:off x="3638" y="1304"/>
                <a:ext cx="372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b="1">
                    <a:solidFill>
                      <a:schemeClr val="tx1"/>
                    </a:solidFill>
                    <a:latin typeface="Dom Casual" charset="0"/>
                  </a:rPr>
                  <a:t>FA</a:t>
                </a:r>
              </a:p>
            </p:txBody>
          </p:sp>
        </p:grpSp>
        <p:sp>
          <p:nvSpPr>
            <p:cNvPr id="117" name="Line 7"/>
            <p:cNvSpPr>
              <a:spLocks noChangeShapeType="1"/>
            </p:cNvSpPr>
            <p:nvPr/>
          </p:nvSpPr>
          <p:spPr bwMode="auto">
            <a:xfrm>
              <a:off x="3696" y="105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8"/>
            <p:cNvSpPr>
              <a:spLocks noChangeShapeType="1"/>
            </p:cNvSpPr>
            <p:nvPr/>
          </p:nvSpPr>
          <p:spPr bwMode="auto">
            <a:xfrm>
              <a:off x="3888" y="105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9"/>
            <p:cNvSpPr>
              <a:spLocks noChangeShapeType="1"/>
            </p:cNvSpPr>
            <p:nvPr/>
          </p:nvSpPr>
          <p:spPr bwMode="auto">
            <a:xfrm flipH="1">
              <a:off x="3984" y="1440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10"/>
            <p:cNvSpPr>
              <a:spLocks noChangeShapeType="1"/>
            </p:cNvSpPr>
            <p:nvPr/>
          </p:nvSpPr>
          <p:spPr bwMode="auto">
            <a:xfrm flipH="1">
              <a:off x="3360" y="1440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11"/>
            <p:cNvSpPr>
              <a:spLocks noChangeShapeType="1"/>
            </p:cNvSpPr>
            <p:nvPr/>
          </p:nvSpPr>
          <p:spPr bwMode="auto">
            <a:xfrm>
              <a:off x="3792" y="158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12"/>
            <p:cNvSpPr>
              <a:spLocks noChangeArrowheads="1"/>
            </p:cNvSpPr>
            <p:nvPr/>
          </p:nvSpPr>
          <p:spPr bwMode="auto">
            <a:xfrm>
              <a:off x="3590" y="824"/>
              <a:ext cx="25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>
                  <a:solidFill>
                    <a:schemeClr val="tx1"/>
                  </a:solidFill>
                  <a:latin typeface="Dom Casual" charset="0"/>
                </a:rPr>
                <a:t>A</a:t>
              </a:r>
            </a:p>
          </p:txBody>
        </p:sp>
        <p:sp>
          <p:nvSpPr>
            <p:cNvPr id="123" name="Rectangle 13"/>
            <p:cNvSpPr>
              <a:spLocks noChangeArrowheads="1"/>
            </p:cNvSpPr>
            <p:nvPr/>
          </p:nvSpPr>
          <p:spPr bwMode="auto">
            <a:xfrm>
              <a:off x="3782" y="824"/>
              <a:ext cx="24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>
                  <a:solidFill>
                    <a:schemeClr val="tx1"/>
                  </a:solidFill>
                  <a:latin typeface="Dom Casual" charset="0"/>
                </a:rPr>
                <a:t>B</a:t>
              </a:r>
            </a:p>
          </p:txBody>
        </p:sp>
        <p:sp>
          <p:nvSpPr>
            <p:cNvPr id="124" name="Rectangle 14"/>
            <p:cNvSpPr>
              <a:spLocks noChangeArrowheads="1"/>
            </p:cNvSpPr>
            <p:nvPr/>
          </p:nvSpPr>
          <p:spPr bwMode="auto">
            <a:xfrm>
              <a:off x="3110" y="1304"/>
              <a:ext cx="31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>
                  <a:solidFill>
                    <a:schemeClr val="tx1"/>
                  </a:solidFill>
                  <a:latin typeface="Dom Casual" charset="0"/>
                </a:rPr>
                <a:t>C</a:t>
              </a:r>
              <a:r>
                <a:rPr lang="en-US" sz="2400" b="1" baseline="-25000">
                  <a:solidFill>
                    <a:schemeClr val="tx1"/>
                  </a:solidFill>
                  <a:latin typeface="Dom Casual" charset="0"/>
                </a:rPr>
                <a:t>o</a:t>
              </a:r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4262" y="1304"/>
              <a:ext cx="29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>
                  <a:solidFill>
                    <a:schemeClr val="tx1"/>
                  </a:solidFill>
                  <a:latin typeface="Dom Casual" charset="0"/>
                </a:rPr>
                <a:t>C</a:t>
              </a:r>
              <a:r>
                <a:rPr lang="en-US" sz="2400" b="1" baseline="-25000">
                  <a:solidFill>
                    <a:schemeClr val="tx1"/>
                  </a:solidFill>
                  <a:latin typeface="Dom Casual" charset="0"/>
                </a:rPr>
                <a:t>i</a:t>
              </a:r>
            </a:p>
          </p:txBody>
        </p:sp>
        <p:sp>
          <p:nvSpPr>
            <p:cNvPr id="126" name="Rectangle 16"/>
            <p:cNvSpPr>
              <a:spLocks noChangeArrowheads="1"/>
            </p:cNvSpPr>
            <p:nvPr/>
          </p:nvSpPr>
          <p:spPr bwMode="auto">
            <a:xfrm>
              <a:off x="3697" y="1832"/>
              <a:ext cx="22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dirty="0">
                  <a:solidFill>
                    <a:schemeClr val="tx1"/>
                  </a:solidFill>
                  <a:latin typeface="Dom Casual" charset="0"/>
                </a:rPr>
                <a:t>S</a:t>
              </a:r>
            </a:p>
          </p:txBody>
        </p:sp>
      </p:grpSp>
      <p:sp>
        <p:nvSpPr>
          <p:cNvPr id="130" name="Text Box 18"/>
          <p:cNvSpPr txBox="1">
            <a:spLocks noChangeArrowheads="1"/>
          </p:cNvSpPr>
          <p:nvPr/>
        </p:nvSpPr>
        <p:spPr bwMode="auto">
          <a:xfrm>
            <a:off x="6019776" y="1628762"/>
            <a:ext cx="136447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tx1"/>
                </a:solidFill>
                <a:latin typeface="Tekton" pitchFamily="34" charset="0"/>
              </a:rPr>
              <a:t>A+B = </a:t>
            </a:r>
            <a:r>
              <a:rPr lang="en-US" sz="2400" b="1" i="1" dirty="0" smtClean="0">
                <a:solidFill>
                  <a:schemeClr val="tx1"/>
                </a:solidFill>
                <a:latin typeface="Tekton" pitchFamily="34" charset="0"/>
              </a:rPr>
              <a:t>S</a:t>
            </a:r>
            <a:endParaRPr lang="en-US" sz="2400" b="1" i="1" dirty="0">
              <a:solidFill>
                <a:schemeClr val="tx1"/>
              </a:solidFill>
              <a:latin typeface="Tekton" pitchFamily="34" charset="0"/>
            </a:endParaRPr>
          </a:p>
        </p:txBody>
      </p:sp>
      <p:sp>
        <p:nvSpPr>
          <p:cNvPr id="131" name="Text Box 19"/>
          <p:cNvSpPr txBox="1">
            <a:spLocks noChangeArrowheads="1"/>
          </p:cNvSpPr>
          <p:nvPr/>
        </p:nvSpPr>
        <p:spPr bwMode="auto">
          <a:xfrm>
            <a:off x="634976" y="3071810"/>
            <a:ext cx="800899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ekton" pitchFamily="34" charset="0"/>
              </a:rPr>
              <a:t>Sinteza</a:t>
            </a:r>
            <a:r>
              <a:rPr lang="en-US" sz="2400" b="1" dirty="0" smtClean="0">
                <a:solidFill>
                  <a:schemeClr val="tx1"/>
                </a:solidFill>
                <a:latin typeface="Tekton" pitchFamily="34" charset="0"/>
              </a:rPr>
              <a:t> logic</a:t>
            </a:r>
            <a:r>
              <a:rPr lang="ro-RO" sz="2400" b="1" dirty="0" smtClean="0">
                <a:solidFill>
                  <a:schemeClr val="tx1"/>
                </a:solidFill>
                <a:latin typeface="Tekton" pitchFamily="34" charset="0"/>
              </a:rPr>
              <a:t>ă </a:t>
            </a:r>
            <a:r>
              <a:rPr lang="en-US" sz="2400" b="1" dirty="0" smtClean="0">
                <a:solidFill>
                  <a:schemeClr val="tx1"/>
                </a:solidFill>
                <a:latin typeface="Tekton" pitchFamily="34" charset="0"/>
              </a:rPr>
              <a:t>reduce circuit</a:t>
            </a:r>
            <a:r>
              <a:rPr lang="ro-RO" sz="2400" b="1" dirty="0" smtClean="0">
                <a:solidFill>
                  <a:schemeClr val="tx1"/>
                </a:solidFill>
                <a:latin typeface="Tekton" pitchFamily="34" charset="0"/>
              </a:rPr>
              <a:t>ul sub forma</a:t>
            </a:r>
            <a:r>
              <a:rPr lang="en-US" sz="2400" b="1" dirty="0" smtClean="0">
                <a:solidFill>
                  <a:schemeClr val="tx1"/>
                </a:solidFill>
                <a:latin typeface="Tekton" pitchFamily="34" charset="0"/>
              </a:rPr>
              <a:t> </a:t>
            </a:r>
            <a:endParaRPr lang="ro-RO" sz="2400" b="1" dirty="0" smtClean="0">
              <a:solidFill>
                <a:schemeClr val="tx1"/>
              </a:solidFill>
              <a:latin typeface="Tekton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ekton" pitchFamily="34" charset="0"/>
              </a:rPr>
              <a:t>SOP </a:t>
            </a:r>
            <a:r>
              <a:rPr lang="ro-RO" sz="2400" b="1" dirty="0" smtClean="0">
                <a:latin typeface="Tekton" pitchFamily="34" charset="0"/>
              </a:rPr>
              <a:t>(</a:t>
            </a:r>
            <a:r>
              <a:rPr lang="ro-RO" sz="2400" b="1" dirty="0" smtClean="0">
                <a:solidFill>
                  <a:schemeClr val="tx1"/>
                </a:solidFill>
                <a:latin typeface="Tekton" pitchFamily="34" charset="0"/>
              </a:rPr>
              <a:t>Sum Of Products</a:t>
            </a:r>
            <a:r>
              <a:rPr lang="ro-RO" sz="2400" b="1" dirty="0" smtClean="0">
                <a:latin typeface="Tekton" pitchFamily="34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ekton" pitchFamily="34" charset="0"/>
            </a:endParaRPr>
          </a:p>
        </p:txBody>
      </p:sp>
      <p:sp>
        <p:nvSpPr>
          <p:cNvPr id="132" name="Rectangle 20"/>
          <p:cNvSpPr>
            <a:spLocks noChangeArrowheads="1"/>
          </p:cNvSpPr>
          <p:nvPr/>
        </p:nvSpPr>
        <p:spPr bwMode="auto">
          <a:xfrm>
            <a:off x="838176" y="6029312"/>
            <a:ext cx="71453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C</a:t>
            </a:r>
            <a:r>
              <a:rPr lang="en-US" sz="2400" b="1" baseline="-25000">
                <a:solidFill>
                  <a:schemeClr val="tx1"/>
                </a:solidFill>
                <a:latin typeface="Courier New" pitchFamily="49" charset="0"/>
              </a:rPr>
              <a:t>o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= ABC</a:t>
            </a:r>
            <a:r>
              <a:rPr lang="en-US" sz="2400" b="1" baseline="-25000">
                <a:solidFill>
                  <a:schemeClr val="tx1"/>
                </a:solidFill>
                <a:latin typeface="Courier New" pitchFamily="49" charset="0"/>
              </a:rPr>
              <a:t>i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+ ABC</a:t>
            </a:r>
            <a:r>
              <a:rPr lang="en-US" sz="2400" b="1" baseline="-25000">
                <a:solidFill>
                  <a:schemeClr val="tx1"/>
                </a:solidFill>
                <a:latin typeface="Courier New" pitchFamily="49" charset="0"/>
              </a:rPr>
              <a:t>i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+ ABC</a:t>
            </a:r>
            <a:r>
              <a:rPr lang="en-US" sz="2400" b="1" baseline="-25000">
                <a:solidFill>
                  <a:schemeClr val="tx1"/>
                </a:solidFill>
                <a:latin typeface="Courier New" pitchFamily="49" charset="0"/>
              </a:rPr>
              <a:t>i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+ ABC</a:t>
            </a:r>
            <a:r>
              <a:rPr lang="en-US" sz="2400" b="1" baseline="-25000">
                <a:solidFill>
                  <a:schemeClr val="tx1"/>
                </a:solidFill>
                <a:latin typeface="Courier New" pitchFamily="49" charset="0"/>
              </a:rPr>
              <a:t>i</a:t>
            </a:r>
            <a:endParaRPr lang="en-US" sz="2400" b="1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33" name="Rectangle 21"/>
          <p:cNvSpPr>
            <a:spLocks noChangeArrowheads="1"/>
          </p:cNvSpPr>
          <p:nvPr/>
        </p:nvSpPr>
        <p:spPr bwMode="auto">
          <a:xfrm>
            <a:off x="1295376" y="3933812"/>
            <a:ext cx="523716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S = ABC</a:t>
            </a:r>
            <a:r>
              <a:rPr lang="en-US" sz="2400" b="1" baseline="-25000">
                <a:solidFill>
                  <a:schemeClr val="tx1"/>
                </a:solidFill>
                <a:latin typeface="Courier New" pitchFamily="49" charset="0"/>
              </a:rPr>
              <a:t>i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+ ABC</a:t>
            </a:r>
            <a:r>
              <a:rPr lang="en-US" sz="2400" b="1" baseline="-25000">
                <a:solidFill>
                  <a:schemeClr val="tx1"/>
                </a:solidFill>
                <a:latin typeface="Courier New" pitchFamily="49" charset="0"/>
              </a:rPr>
              <a:t>i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+ ABC</a:t>
            </a:r>
            <a:r>
              <a:rPr lang="en-US" sz="2400" b="1" baseline="-25000">
                <a:solidFill>
                  <a:schemeClr val="tx1"/>
                </a:solidFill>
                <a:latin typeface="Courier New" pitchFamily="49" charset="0"/>
              </a:rPr>
              <a:t>i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+ ABC</a:t>
            </a:r>
            <a:r>
              <a:rPr lang="en-US" sz="2400" b="1" baseline="-25000">
                <a:solidFill>
                  <a:schemeClr val="tx1"/>
                </a:solidFill>
                <a:latin typeface="Courier New" pitchFamily="49" charset="0"/>
              </a:rPr>
              <a:t>i</a:t>
            </a:r>
            <a:endParaRPr lang="en-US" sz="2400" b="1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34" name="Line 22"/>
          <p:cNvSpPr>
            <a:spLocks noChangeShapeType="1"/>
          </p:cNvSpPr>
          <p:nvPr/>
        </p:nvSpPr>
        <p:spPr bwMode="auto">
          <a:xfrm>
            <a:off x="2133576" y="4010012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Line 23"/>
          <p:cNvSpPr>
            <a:spLocks noChangeShapeType="1"/>
          </p:cNvSpPr>
          <p:nvPr/>
        </p:nvSpPr>
        <p:spPr bwMode="auto">
          <a:xfrm>
            <a:off x="2514576" y="4010012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Line 24"/>
          <p:cNvSpPr>
            <a:spLocks noChangeShapeType="1"/>
          </p:cNvSpPr>
          <p:nvPr/>
        </p:nvSpPr>
        <p:spPr bwMode="auto">
          <a:xfrm>
            <a:off x="3505176" y="4010012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Line 25"/>
          <p:cNvSpPr>
            <a:spLocks noChangeShapeType="1"/>
          </p:cNvSpPr>
          <p:nvPr/>
        </p:nvSpPr>
        <p:spPr bwMode="auto">
          <a:xfrm>
            <a:off x="3733776" y="4010012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/>
        </p:nvSpPr>
        <p:spPr bwMode="auto">
          <a:xfrm>
            <a:off x="4495776" y="4010012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/>
        </p:nvSpPr>
        <p:spPr bwMode="auto">
          <a:xfrm>
            <a:off x="4724376" y="4010012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" name="Group 28"/>
          <p:cNvGrpSpPr>
            <a:grpSpLocks/>
          </p:cNvGrpSpPr>
          <p:nvPr/>
        </p:nvGrpSpPr>
        <p:grpSpPr bwMode="auto">
          <a:xfrm>
            <a:off x="1752576" y="6067412"/>
            <a:ext cx="2957513" cy="0"/>
            <a:chOff x="1066" y="3464"/>
            <a:chExt cx="1397" cy="0"/>
          </a:xfrm>
        </p:grpSpPr>
        <p:sp>
          <p:nvSpPr>
            <p:cNvPr id="141" name="Line 29"/>
            <p:cNvSpPr>
              <a:spLocks noChangeShapeType="1"/>
            </p:cNvSpPr>
            <p:nvPr/>
          </p:nvSpPr>
          <p:spPr bwMode="auto">
            <a:xfrm>
              <a:off x="1066" y="3464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30"/>
            <p:cNvSpPr>
              <a:spLocks noChangeShapeType="1"/>
            </p:cNvSpPr>
            <p:nvPr/>
          </p:nvSpPr>
          <p:spPr bwMode="auto">
            <a:xfrm>
              <a:off x="1713" y="3464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31"/>
            <p:cNvSpPr>
              <a:spLocks noChangeShapeType="1"/>
            </p:cNvSpPr>
            <p:nvPr/>
          </p:nvSpPr>
          <p:spPr bwMode="auto">
            <a:xfrm>
              <a:off x="2367" y="3464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" name="Rectangle 32"/>
          <p:cNvSpPr>
            <a:spLocks noChangeArrowheads="1"/>
          </p:cNvSpPr>
          <p:nvPr/>
        </p:nvSpPr>
        <p:spPr bwMode="auto">
          <a:xfrm>
            <a:off x="1955776" y="4829162"/>
            <a:ext cx="1117600" cy="8001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Line 33"/>
          <p:cNvSpPr>
            <a:spLocks noChangeShapeType="1"/>
          </p:cNvSpPr>
          <p:nvPr/>
        </p:nvSpPr>
        <p:spPr bwMode="auto">
          <a:xfrm>
            <a:off x="1346176" y="5000612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" name="Line 34"/>
          <p:cNvSpPr>
            <a:spLocks noChangeShapeType="1"/>
          </p:cNvSpPr>
          <p:nvPr/>
        </p:nvSpPr>
        <p:spPr bwMode="auto">
          <a:xfrm>
            <a:off x="1346176" y="5172062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35"/>
          <p:cNvSpPr>
            <a:spLocks noChangeShapeType="1"/>
          </p:cNvSpPr>
          <p:nvPr/>
        </p:nvSpPr>
        <p:spPr bwMode="auto">
          <a:xfrm>
            <a:off x="1346176" y="5343512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Line 36"/>
          <p:cNvSpPr>
            <a:spLocks noChangeShapeType="1"/>
          </p:cNvSpPr>
          <p:nvPr/>
        </p:nvSpPr>
        <p:spPr bwMode="auto">
          <a:xfrm>
            <a:off x="1346176" y="5514962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" name="Line 37"/>
          <p:cNvSpPr>
            <a:spLocks noChangeShapeType="1"/>
          </p:cNvSpPr>
          <p:nvPr/>
        </p:nvSpPr>
        <p:spPr bwMode="auto">
          <a:xfrm>
            <a:off x="3073376" y="5229212"/>
            <a:ext cx="50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" name="Text Box 38"/>
          <p:cNvSpPr txBox="1">
            <a:spLocks noChangeArrowheads="1"/>
          </p:cNvSpPr>
          <p:nvPr/>
        </p:nvSpPr>
        <p:spPr bwMode="auto">
          <a:xfrm>
            <a:off x="2057376" y="5057762"/>
            <a:ext cx="776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ekton" pitchFamily="34" charset="0"/>
              </a:rPr>
              <a:t>LUT</a:t>
            </a:r>
          </a:p>
        </p:txBody>
      </p:sp>
      <p:sp>
        <p:nvSpPr>
          <p:cNvPr id="151" name="Rectangle 39"/>
          <p:cNvSpPr>
            <a:spLocks noChangeArrowheads="1"/>
          </p:cNvSpPr>
          <p:nvPr/>
        </p:nvSpPr>
        <p:spPr bwMode="auto">
          <a:xfrm>
            <a:off x="3682976" y="5057762"/>
            <a:ext cx="4889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C</a:t>
            </a:r>
            <a:r>
              <a:rPr lang="en-US" sz="2400" b="1" baseline="-25000">
                <a:solidFill>
                  <a:schemeClr val="tx1"/>
                </a:solidFill>
                <a:latin typeface="Courier New" pitchFamily="49" charset="0"/>
              </a:rPr>
              <a:t>o</a:t>
            </a:r>
            <a:endParaRPr lang="en-US" sz="2400" b="1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52" name="Rectangle 40"/>
          <p:cNvSpPr>
            <a:spLocks noChangeArrowheads="1"/>
          </p:cNvSpPr>
          <p:nvPr/>
        </p:nvSpPr>
        <p:spPr bwMode="auto">
          <a:xfrm>
            <a:off x="838176" y="5229212"/>
            <a:ext cx="4889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C</a:t>
            </a:r>
            <a:r>
              <a:rPr lang="en-US" sz="2400" b="1" baseline="-25000">
                <a:solidFill>
                  <a:schemeClr val="tx1"/>
                </a:solidFill>
                <a:latin typeface="Courier New" pitchFamily="49" charset="0"/>
              </a:rPr>
              <a:t>i</a:t>
            </a:r>
            <a:endParaRPr lang="en-US" sz="2400" b="1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53" name="Rectangle 41"/>
          <p:cNvSpPr>
            <a:spLocks noChangeArrowheads="1"/>
          </p:cNvSpPr>
          <p:nvPr/>
        </p:nvSpPr>
        <p:spPr bwMode="auto">
          <a:xfrm>
            <a:off x="838176" y="5000612"/>
            <a:ext cx="36671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154" name="Rectangle 42"/>
          <p:cNvSpPr>
            <a:spLocks noChangeArrowheads="1"/>
          </p:cNvSpPr>
          <p:nvPr/>
        </p:nvSpPr>
        <p:spPr bwMode="auto">
          <a:xfrm>
            <a:off x="838176" y="4772012"/>
            <a:ext cx="36671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A</a:t>
            </a:r>
          </a:p>
        </p:txBody>
      </p:sp>
      <p:sp>
        <p:nvSpPr>
          <p:cNvPr id="155" name="Line 43"/>
          <p:cNvSpPr>
            <a:spLocks noChangeShapeType="1"/>
          </p:cNvSpPr>
          <p:nvPr/>
        </p:nvSpPr>
        <p:spPr bwMode="auto">
          <a:xfrm flipH="1" flipV="1">
            <a:off x="3479776" y="5686412"/>
            <a:ext cx="812800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" name="Rectangle 44"/>
          <p:cNvSpPr>
            <a:spLocks noChangeArrowheads="1"/>
          </p:cNvSpPr>
          <p:nvPr/>
        </p:nvSpPr>
        <p:spPr bwMode="auto">
          <a:xfrm>
            <a:off x="6324576" y="4829162"/>
            <a:ext cx="1117600" cy="8001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Line 45"/>
          <p:cNvSpPr>
            <a:spLocks noChangeShapeType="1"/>
          </p:cNvSpPr>
          <p:nvPr/>
        </p:nvSpPr>
        <p:spPr bwMode="auto">
          <a:xfrm>
            <a:off x="5714976" y="5000612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" name="Line 46"/>
          <p:cNvSpPr>
            <a:spLocks noChangeShapeType="1"/>
          </p:cNvSpPr>
          <p:nvPr/>
        </p:nvSpPr>
        <p:spPr bwMode="auto">
          <a:xfrm>
            <a:off x="5714976" y="5172062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" name="Line 47"/>
          <p:cNvSpPr>
            <a:spLocks noChangeShapeType="1"/>
          </p:cNvSpPr>
          <p:nvPr/>
        </p:nvSpPr>
        <p:spPr bwMode="auto">
          <a:xfrm>
            <a:off x="5714976" y="5343512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" name="Line 48"/>
          <p:cNvSpPr>
            <a:spLocks noChangeShapeType="1"/>
          </p:cNvSpPr>
          <p:nvPr/>
        </p:nvSpPr>
        <p:spPr bwMode="auto">
          <a:xfrm>
            <a:off x="5714976" y="5514962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1" name="Line 49"/>
          <p:cNvSpPr>
            <a:spLocks noChangeShapeType="1"/>
          </p:cNvSpPr>
          <p:nvPr/>
        </p:nvSpPr>
        <p:spPr bwMode="auto">
          <a:xfrm>
            <a:off x="7442176" y="5229212"/>
            <a:ext cx="50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" name="Text Box 50"/>
          <p:cNvSpPr txBox="1">
            <a:spLocks noChangeArrowheads="1"/>
          </p:cNvSpPr>
          <p:nvPr/>
        </p:nvSpPr>
        <p:spPr bwMode="auto">
          <a:xfrm>
            <a:off x="6426176" y="5057762"/>
            <a:ext cx="776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ekton" pitchFamily="34" charset="0"/>
              </a:rPr>
              <a:t>LUT</a:t>
            </a:r>
          </a:p>
        </p:txBody>
      </p:sp>
      <p:sp>
        <p:nvSpPr>
          <p:cNvPr id="163" name="Rectangle 51"/>
          <p:cNvSpPr>
            <a:spLocks noChangeArrowheads="1"/>
          </p:cNvSpPr>
          <p:nvPr/>
        </p:nvSpPr>
        <p:spPr bwMode="auto">
          <a:xfrm>
            <a:off x="8051776" y="5057762"/>
            <a:ext cx="36671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S</a:t>
            </a:r>
          </a:p>
        </p:txBody>
      </p:sp>
      <p:sp>
        <p:nvSpPr>
          <p:cNvPr id="164" name="Rectangle 52"/>
          <p:cNvSpPr>
            <a:spLocks noChangeArrowheads="1"/>
          </p:cNvSpPr>
          <p:nvPr/>
        </p:nvSpPr>
        <p:spPr bwMode="auto">
          <a:xfrm>
            <a:off x="5206976" y="5229212"/>
            <a:ext cx="4889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C</a:t>
            </a:r>
            <a:r>
              <a:rPr lang="en-US" sz="2400" b="1" baseline="-25000">
                <a:solidFill>
                  <a:schemeClr val="tx1"/>
                </a:solidFill>
                <a:latin typeface="Courier New" pitchFamily="49" charset="0"/>
              </a:rPr>
              <a:t>i</a:t>
            </a:r>
            <a:endParaRPr lang="en-US" sz="2400" b="1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65" name="Rectangle 53"/>
          <p:cNvSpPr>
            <a:spLocks noChangeArrowheads="1"/>
          </p:cNvSpPr>
          <p:nvPr/>
        </p:nvSpPr>
        <p:spPr bwMode="auto">
          <a:xfrm>
            <a:off x="5206976" y="5000612"/>
            <a:ext cx="36671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166" name="Rectangle 54"/>
          <p:cNvSpPr>
            <a:spLocks noChangeArrowheads="1"/>
          </p:cNvSpPr>
          <p:nvPr/>
        </p:nvSpPr>
        <p:spPr bwMode="auto">
          <a:xfrm>
            <a:off x="5206976" y="4772012"/>
            <a:ext cx="36671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A</a:t>
            </a:r>
          </a:p>
        </p:txBody>
      </p:sp>
      <p:sp>
        <p:nvSpPr>
          <p:cNvPr id="167" name="Line 55"/>
          <p:cNvSpPr>
            <a:spLocks noChangeShapeType="1"/>
          </p:cNvSpPr>
          <p:nvPr/>
        </p:nvSpPr>
        <p:spPr bwMode="auto">
          <a:xfrm>
            <a:off x="4089376" y="4429112"/>
            <a:ext cx="914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0863" y="152400"/>
            <a:ext cx="7323137" cy="1143000"/>
          </a:xfrm>
        </p:spPr>
        <p:txBody>
          <a:bodyPr/>
          <a:lstStyle/>
          <a:p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Tipuri de reconfigurare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071538" y="6500858"/>
            <a:ext cx="671517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Russell Tessier)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1" name="Text Box 19"/>
          <p:cNvSpPr txBox="1">
            <a:spLocks noChangeArrowheads="1"/>
          </p:cNvSpPr>
          <p:nvPr/>
        </p:nvSpPr>
        <p:spPr bwMode="auto">
          <a:xfrm>
            <a:off x="285720" y="5072075"/>
            <a:ext cx="885828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o-RO" sz="2000" b="1" dirty="0" smtClean="0">
                <a:latin typeface="Tekton" pitchFamily="34" charset="0"/>
              </a:rPr>
              <a:t>Statică: aplicaţia nu rulează în timpul configurării</a:t>
            </a:r>
          </a:p>
          <a:p>
            <a:r>
              <a:rPr lang="ro-RO" sz="2000" b="1" dirty="0" smtClean="0">
                <a:solidFill>
                  <a:schemeClr val="tx1"/>
                </a:solidFill>
                <a:latin typeface="Tekton" pitchFamily="34" charset="0"/>
              </a:rPr>
              <a:t>Parţial statică: porţiuni ale aplicaţiei sunt multiplexate în timp pe acelaşi FPGA fabric</a:t>
            </a:r>
          </a:p>
          <a:p>
            <a:r>
              <a:rPr lang="ro-RO" sz="2000" b="1" dirty="0" smtClean="0">
                <a:latin typeface="Tekton" pitchFamily="34" charset="0"/>
              </a:rPr>
              <a:t>Dinamică: aplicaţia se schimbă în funcţie de evoluţia mediului extern</a:t>
            </a:r>
            <a:endParaRPr lang="en-US" sz="2000" b="1" dirty="0">
              <a:solidFill>
                <a:schemeClr val="tx1"/>
              </a:solidFill>
              <a:latin typeface="Tekton" pitchFamily="34" charset="0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643050"/>
            <a:ext cx="5800725" cy="3333750"/>
          </a:xfrm>
          <a:prstGeom prst="rect">
            <a:avLst/>
          </a:prstGeom>
          <a:noFill/>
        </p:spPr>
      </p:pic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357158" y="2071678"/>
            <a:ext cx="3071834" cy="2160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b="1" dirty="0" smtClean="0"/>
              <a:t>Reconfigurare</a:t>
            </a:r>
            <a:r>
              <a:rPr lang="en-US" sz="2400" b="1" dirty="0" smtClean="0"/>
              <a:t>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statică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parţial statică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dinamică</a:t>
            </a:r>
          </a:p>
          <a:p>
            <a:endParaRPr lang="en-US" sz="2400" b="1" dirty="0">
              <a:solidFill>
                <a:schemeClr val="tx1"/>
              </a:solidFill>
              <a:latin typeface="Tekton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4330700" cy="1014412"/>
          </a:xfrm>
        </p:spPr>
        <p:txBody>
          <a:bodyPr/>
          <a:lstStyle/>
          <a:p>
            <a:r>
              <a:rPr lang="ro-RO">
                <a:solidFill>
                  <a:schemeClr val="bg2"/>
                </a:solidFill>
              </a:rPr>
              <a:t>Vă mulţumesc!</a:t>
            </a:r>
            <a:r>
              <a:rPr lang="ro-RO"/>
              <a:t> </a:t>
            </a:r>
            <a:endParaRPr lang="en-US"/>
          </a:p>
        </p:txBody>
      </p:sp>
    </p:spTree>
  </p:cSld>
  <p:clrMapOvr>
    <a:masterClrMapping/>
  </p:clrMapOvr>
  <p:transition spd="med"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14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Maşina Fix-Plus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29058" y="1928802"/>
            <a:ext cx="5072098" cy="492919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rimul calculator –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ENIAC – programat “de mână” – inflexibil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John von Neumann propune prima arhitectură universală, programabilă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1959 – Gerald Estrin propune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prima arhitectură reconfigurabilă</a:t>
            </a:r>
            <a:r>
              <a:rPr kumimoji="1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fix-plus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Trei componente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una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fix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ă</a:t>
            </a:r>
            <a:r>
              <a:rPr kumimoji="1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</a:t>
            </a:r>
            <a:r>
              <a:rPr kumimoji="1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kumimoji="1" lang="en-US" sz="2000" b="1" kern="0" dirty="0" smtClean="0">
                <a:latin typeface="Arial" pitchFamily="34" charset="0"/>
                <a:cs typeface="Arial" pitchFamily="34" charset="0"/>
              </a:rPr>
              <a:t>IBM 7090, </a:t>
            </a:r>
            <a:r>
              <a:rPr kumimoji="1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una</a:t>
            </a:r>
            <a:r>
              <a:rPr kumimoji="1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variabil</a:t>
            </a: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ă (V) şi una de supervizare (SC)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V consta din componente hardware a căror structură putea fi configurată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S asigura interfaţa dintre F şi V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kumimoji="1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376673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929058" y="2714620"/>
            <a:ext cx="5072098" cy="250033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Maşina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utilizată la accelerarea calculului de determinanţi şi polinoame caracteristice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endParaRPr kumimoji="1" lang="ro-RO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1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erformanţa obţinută</a:t>
            </a: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r>
              <a:rPr kumimoji="1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400" b="1" kern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2.5</a:t>
            </a:r>
            <a:r>
              <a:rPr kumimoji="1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1000x </a:t>
            </a:r>
            <a:r>
              <a:rPr kumimoji="1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</a:t>
            </a:r>
            <a:r>
              <a:rPr kumimoji="1" lang="ro-RO" sz="2400" b="1" kern="0" dirty="0" smtClean="0">
                <a:latin typeface="Arial" pitchFamily="34" charset="0"/>
                <a:cs typeface="Arial" pitchFamily="34" charset="0"/>
              </a:rPr>
              <a:t>ţă de IBM 7090</a:t>
            </a:r>
            <a:endParaRPr kumimoji="1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7158" y="6429396"/>
            <a:ext cx="742955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Maşina lui Rammig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715008" y="1928802"/>
            <a:ext cx="3286148" cy="214314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1977 Franz Rammig, Univ. Dortmund, propune un concept de editare hardware reală şi nu simulată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kumimoji="1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Ramm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5559201" cy="300039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4282" y="4714860"/>
            <a:ext cx="8501122" cy="214314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kern="0" dirty="0" smtClean="0">
                <a:latin typeface="Arial" pitchFamily="34" charset="0"/>
                <a:cs typeface="Arial" pitchFamily="34" charset="0"/>
              </a:rPr>
              <a:t>Sistemul era modular iar modulele erau interconectate prin switch-uri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kern="0" dirty="0" smtClean="0">
                <a:latin typeface="Arial" pitchFamily="34" charset="0"/>
                <a:cs typeface="Arial" pitchFamily="34" charset="0"/>
              </a:rPr>
              <a:t>Modulele erau integrate intr-o placă de bază şi fiecare asemenea placă putea fi selectată software (ca şi la Fix-Plus)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kern="0" dirty="0" smtClean="0">
                <a:latin typeface="Arial" pitchFamily="34" charset="0"/>
                <a:cs typeface="Arial" pitchFamily="34" charset="0"/>
              </a:rPr>
              <a:t>Masina e fost utilizată ca emulator, putând controla total un circuit doar prin software, prin buffer-area ieşirilor modulelor şi transferarea conţinutului către regiştrii gazdei înainte de următorul ciclu de tact</a:t>
            </a:r>
            <a:endParaRPr kumimoji="1" lang="en-US" sz="2000" kern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ro-RO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kumimoji="1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857884" y="3857628"/>
            <a:ext cx="3286116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Maşina Xputer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4282" y="5143512"/>
            <a:ext cx="8929718" cy="171448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kern="0" dirty="0" smtClean="0">
                <a:latin typeface="Arial" pitchFamily="34" charset="0"/>
                <a:cs typeface="Arial" pitchFamily="34" charset="0"/>
              </a:rPr>
              <a:t>Inceputul anilor </a:t>
            </a:r>
            <a:r>
              <a:rPr kumimoji="1" lang="en-US" sz="2000" kern="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kumimoji="1" lang="ro-RO" sz="2000" kern="0" dirty="0" smtClean="0">
                <a:latin typeface="Arial" pitchFamily="34" charset="0"/>
                <a:cs typeface="Arial" pitchFamily="34" charset="0"/>
              </a:rPr>
              <a:t>80, Rainer Hartenstein, U. Kaiserslautern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kern="0" dirty="0" smtClean="0">
                <a:latin typeface="Arial" pitchFamily="34" charset="0"/>
                <a:cs typeface="Arial" pitchFamily="34" charset="0"/>
              </a:rPr>
              <a:t>Data sequencer, data memory, reconfigurable ALU – map oriented machine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en-US" sz="2000" kern="0" noProof="0" dirty="0" err="1" smtClean="0">
                <a:latin typeface="Arial" pitchFamily="34" charset="0"/>
                <a:cs typeface="Arial" pitchFamily="34" charset="0"/>
              </a:rPr>
              <a:t>Oferea</a:t>
            </a:r>
            <a:r>
              <a:rPr kumimoji="1" lang="en-US" sz="2000" kern="0" noProof="0" dirty="0" smtClean="0">
                <a:latin typeface="Arial" pitchFamily="34" charset="0"/>
                <a:cs typeface="Arial" pitchFamily="34" charset="0"/>
              </a:rPr>
              <a:t> run-time reconfiguration</a:t>
            </a:r>
            <a:endParaRPr kumimoji="1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Aplicaţii</a:t>
            </a:r>
            <a:r>
              <a:rPr kumimoji="1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r>
              <a:rPr kumimoji="1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signal processing, systolic arrays, image processing</a:t>
            </a:r>
            <a:endParaRPr kumimoji="1" lang="ro-RO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kumimoji="1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78867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158" y="6500834"/>
            <a:ext cx="7429552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Maşina 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PAM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5643602" cy="269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15008" y="1928802"/>
            <a:ext cx="3286148" cy="214314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</a:t>
            </a:r>
            <a:r>
              <a:rPr kumimoji="1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89</a:t>
            </a:r>
            <a:r>
              <a:rPr kumimoji="1" lang="ro-RO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Patrice </a:t>
            </a:r>
            <a:r>
              <a:rPr kumimoji="1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Bertin</a:t>
            </a:r>
            <a:r>
              <a:rPr kumimoji="1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et al. (DEC) </a:t>
            </a:r>
            <a:r>
              <a:rPr kumimoji="1" lang="ro-RO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introduce </a:t>
            </a:r>
            <a:r>
              <a:rPr kumimoji="1" lang="en-US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programmable active memory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kern="0" dirty="0" err="1" smtClean="0">
                <a:latin typeface="Arial" pitchFamily="34" charset="0"/>
                <a:cs typeface="Arial" pitchFamily="34" charset="0"/>
              </a:rPr>
              <a:t>Matrice</a:t>
            </a:r>
            <a:r>
              <a:rPr kumimoji="1" lang="en-US" sz="2000" kern="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kumimoji="1" lang="en-US" sz="2000" i="1" kern="0" dirty="0" smtClean="0">
                <a:latin typeface="Arial" pitchFamily="34" charset="0"/>
                <a:cs typeface="Arial" pitchFamily="34" charset="0"/>
              </a:rPr>
              <a:t>processing array blocks</a:t>
            </a:r>
            <a:endParaRPr kumimoji="1" lang="ro-RO" sz="200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kumimoji="1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4643446"/>
            <a:ext cx="8501122" cy="221455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dirty="0" err="1" smtClean="0"/>
              <a:t>Fiecare</a:t>
            </a:r>
            <a:r>
              <a:rPr lang="en-US" sz="2000" dirty="0" smtClean="0"/>
              <a:t> element </a:t>
            </a:r>
            <a:r>
              <a:rPr lang="ro-RO" sz="2000" dirty="0" smtClean="0"/>
              <a:t>combinaţional </a:t>
            </a:r>
            <a:r>
              <a:rPr lang="en-US" sz="2000" dirty="0" smtClean="0"/>
              <a:t>con</a:t>
            </a:r>
            <a:r>
              <a:rPr lang="ro-RO" sz="2000" dirty="0" smtClean="0"/>
              <a:t>ţ</a:t>
            </a:r>
            <a:r>
              <a:rPr lang="en-US" sz="2000" dirty="0" err="1" smtClean="0"/>
              <a:t>ine</a:t>
            </a:r>
            <a:r>
              <a:rPr lang="en-US" sz="2000" dirty="0" smtClean="0"/>
              <a:t> 5 LUT</a:t>
            </a:r>
            <a:r>
              <a:rPr lang="ro-RO" sz="2000" dirty="0" smtClean="0"/>
              <a:t>-</a:t>
            </a:r>
            <a:r>
              <a:rPr lang="en-US" sz="2000" dirty="0" err="1" smtClean="0"/>
              <a:t>uri</a:t>
            </a:r>
            <a:r>
              <a:rPr lang="en-US" sz="2000" dirty="0" smtClean="0"/>
              <a:t> cu 5 </a:t>
            </a:r>
            <a:r>
              <a:rPr lang="en-US" sz="2000" dirty="0" err="1" smtClean="0"/>
              <a:t>intr</a:t>
            </a:r>
            <a:r>
              <a:rPr lang="ro-RO" sz="2000" dirty="0" smtClean="0"/>
              <a:t>ări fiecare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sz="2000" dirty="0" smtClean="0"/>
              <a:t>Bistabil pentru maşini secvenţiale sau ca şi memorie locală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sz="2000" dirty="0" smtClean="0"/>
              <a:t>Perle – prototip 5x5 Logic Cell Array (Xilinx), magistrală VME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sz="2000" dirty="0" smtClean="0"/>
              <a:t>Aplicaţii</a:t>
            </a:r>
            <a:r>
              <a:rPr lang="en-US" sz="2000" dirty="0" smtClean="0"/>
              <a:t>:</a:t>
            </a:r>
            <a:r>
              <a:rPr lang="ro-RO" sz="2000" dirty="0" smtClean="0"/>
              <a:t> compresie de date, criptografie, procesare de imagini, fizică energetică</a:t>
            </a:r>
            <a:endParaRPr kumimoji="1" lang="ro-RO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kumimoji="1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158" y="6429396"/>
            <a:ext cx="742955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Maşina SPLASH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15008" y="1928802"/>
            <a:ext cx="3286148" cy="214314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</a:t>
            </a:r>
            <a:r>
              <a:rPr kumimoji="1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</a:t>
            </a:r>
            <a:r>
              <a:rPr kumimoji="1" lang="ro-RO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 Maya</a:t>
            </a:r>
            <a:r>
              <a:rPr kumimoji="1" lang="ro-RO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Gokhale</a:t>
            </a:r>
            <a:r>
              <a:rPr kumimoji="1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et al. Introduce</a:t>
            </a:r>
            <a:r>
              <a:rPr kumimoji="1" lang="ro-RO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maşina</a:t>
            </a:r>
            <a:r>
              <a:rPr kumimoji="1" lang="ro-RO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SPLASH (</a:t>
            </a:r>
            <a:r>
              <a:rPr kumimoji="1" lang="ro-RO" sz="200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ulterior SPLASH-2</a:t>
            </a:r>
            <a:r>
              <a:rPr kumimoji="1" lang="ro-RO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1" lang="en-US" sz="200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kern="0" dirty="0" smtClean="0">
                <a:latin typeface="Arial" pitchFamily="34" charset="0"/>
                <a:cs typeface="Arial" pitchFamily="34" charset="0"/>
              </a:rPr>
              <a:t>Interfaţa asigurată de un SUN Sparc Station 2</a:t>
            </a:r>
            <a:endParaRPr kumimoji="1" lang="ro-RO" sz="200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kumimoji="1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4643446"/>
            <a:ext cx="8501122" cy="221455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sz="2000" dirty="0" smtClean="0"/>
              <a:t>Mai multe plăci cu 17 Xilinx XC4010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sz="2000" dirty="0" smtClean="0"/>
              <a:t>Magistrala SIMD transferă date la primul FPGA care apoi le distribuie celorlalte 16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sz="2000" dirty="0" smtClean="0"/>
              <a:t>Aplicaţii</a:t>
            </a:r>
            <a:r>
              <a:rPr lang="en-US" sz="2000" dirty="0" smtClean="0"/>
              <a:t>:</a:t>
            </a:r>
            <a:r>
              <a:rPr lang="ro-RO" sz="2000" dirty="0" smtClean="0"/>
              <a:t> căutare de text în baze de date genetice, procesare de imagini, recunoaşterea amprentelor digitale</a:t>
            </a:r>
            <a:endParaRPr kumimoji="1" lang="ro-RO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kumimoji="1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4586297" cy="30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58" y="6429396"/>
            <a:ext cx="742955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Alte maşini reconfigurabile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1714488"/>
            <a:ext cx="8786874" cy="514351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r>
              <a:rPr lang="en-US" i="1" dirty="0" smtClean="0"/>
              <a:t>PRISM </a:t>
            </a:r>
            <a:r>
              <a:rPr lang="ro-RO" i="1" dirty="0" smtClean="0"/>
              <a:t>– P</a:t>
            </a:r>
            <a:r>
              <a:rPr lang="en-US" i="1" dirty="0" err="1" smtClean="0"/>
              <a:t>rocessor</a:t>
            </a:r>
            <a:r>
              <a:rPr lang="en-US" i="1" dirty="0" smtClean="0"/>
              <a:t> </a:t>
            </a:r>
            <a:r>
              <a:rPr lang="ro-RO" i="1" dirty="0" smtClean="0"/>
              <a:t>R</a:t>
            </a:r>
            <a:r>
              <a:rPr lang="en-US" i="1" dirty="0" err="1" smtClean="0"/>
              <a:t>econfiguration</a:t>
            </a:r>
            <a:r>
              <a:rPr lang="en-US" i="1" dirty="0" smtClean="0"/>
              <a:t> through </a:t>
            </a:r>
            <a:r>
              <a:rPr lang="ro-RO" i="1" dirty="0" smtClean="0"/>
              <a:t>I</a:t>
            </a:r>
            <a:r>
              <a:rPr lang="en-US" i="1" dirty="0" err="1" smtClean="0"/>
              <a:t>nstruction</a:t>
            </a:r>
            <a:r>
              <a:rPr lang="en-US" i="1" dirty="0" smtClean="0"/>
              <a:t> </a:t>
            </a:r>
            <a:r>
              <a:rPr lang="ro-RO" i="1" dirty="0" smtClean="0"/>
              <a:t>S</a:t>
            </a:r>
            <a:r>
              <a:rPr lang="en-US" i="1" dirty="0" smtClean="0"/>
              <a:t>et</a:t>
            </a:r>
            <a:r>
              <a:rPr lang="ro-RO" i="1" dirty="0" smtClean="0"/>
              <a:t> </a:t>
            </a:r>
            <a:r>
              <a:rPr lang="en-US" dirty="0" smtClean="0"/>
              <a:t>Metamorphosis</a:t>
            </a:r>
            <a:endParaRPr lang="ro-RO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dirty="0" smtClean="0"/>
              <a:t>Informaţii despre aplicaţie la compilare </a:t>
            </a:r>
            <a:r>
              <a:rPr lang="ro-RO" dirty="0" smtClean="0">
                <a:sym typeface="Wingdings"/>
              </a:rPr>
              <a:t></a:t>
            </a:r>
            <a:r>
              <a:rPr lang="ro-RO" dirty="0" smtClean="0"/>
              <a:t> un nou set de instrucţii specifice aplicaţiei, implementate în HW reconfigurabil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dirty="0" smtClean="0"/>
              <a:t>Pentru uşurinţa programării, identificarea şi sinteza trebuie făcute automat şi transparent pentru utilizator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dirty="0" smtClean="0"/>
              <a:t>Partiţionarea HW</a:t>
            </a:r>
            <a:r>
              <a:rPr lang="en-US" dirty="0" smtClean="0"/>
              <a:t>/</a:t>
            </a:r>
            <a:r>
              <a:rPr lang="ro-RO" dirty="0" smtClean="0"/>
              <a:t>SW se face de compilator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dirty="0" smtClean="0"/>
              <a:t>Prototip format din Motorola M68010 la 10MHz, 4 Xilinx XC3090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lang="ro-RO" dirty="0" smtClean="0"/>
              <a:t>GARP – sistem asemănător celor existente, dar procesorul şi FPGA-ul erau integrate pe aceeaşi pastilă de siliciu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dirty="0" smtClean="0"/>
              <a:t>Timp de transfer către FPGA drastic redus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dirty="0" smtClean="0"/>
              <a:t>Majoritatea FPGA-urilor actuale oferă acest concept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dirty="0" smtClean="0"/>
              <a:t>DISC – Dynamically Programmable Gate Array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dirty="0" smtClean="0"/>
              <a:t>Oferă suport pentru modificări de instrucţii, asemănător PRISM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dirty="0" smtClean="0"/>
              <a:t>DPGA – Dynamic Instruction Set Computer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dirty="0" smtClean="0"/>
              <a:t>Superior GARP, concept implementat in FPGA-uri moderne coarse-grained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dirty="0" smtClean="0"/>
              <a:t>Suport pentru reconfigurare rapidă prin LUT-uri redundante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ro-RO" sz="20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Abstractizări în design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457200" y="1871682"/>
            <a:ext cx="8320088" cy="4343400"/>
            <a:chOff x="96" y="1200"/>
            <a:chExt cx="5241" cy="2736"/>
          </a:xfrm>
        </p:grpSpPr>
        <p:sp>
          <p:nvSpPr>
            <p:cNvPr id="32" name="Oval 4"/>
            <p:cNvSpPr>
              <a:spLocks noChangeArrowheads="1"/>
            </p:cNvSpPr>
            <p:nvPr/>
          </p:nvSpPr>
          <p:spPr bwMode="auto">
            <a:xfrm>
              <a:off x="2112" y="1200"/>
              <a:ext cx="1248" cy="33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specification</a:t>
              </a: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2112" y="1680"/>
              <a:ext cx="1248" cy="33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behavior</a:t>
              </a:r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2736" y="153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2112" y="2160"/>
              <a:ext cx="1248" cy="33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register-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transfer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2736" y="20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2112" y="2640"/>
              <a:ext cx="1248" cy="33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logic</a:t>
              </a: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2736" y="249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2112" y="3120"/>
              <a:ext cx="1248" cy="33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circuit</a:t>
              </a:r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>
              <a:off x="2736" y="297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3"/>
            <p:cNvSpPr>
              <a:spLocks noChangeArrowheads="1"/>
            </p:cNvSpPr>
            <p:nvPr/>
          </p:nvSpPr>
          <p:spPr bwMode="auto">
            <a:xfrm>
              <a:off x="2112" y="3600"/>
              <a:ext cx="1248" cy="33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layout</a:t>
              </a:r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>
              <a:off x="2736" y="345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15"/>
            <p:cNvGrpSpPr>
              <a:grpSpLocks/>
            </p:cNvGrpSpPr>
            <p:nvPr/>
          </p:nvGrpSpPr>
          <p:grpSpPr bwMode="auto">
            <a:xfrm>
              <a:off x="1152" y="1256"/>
              <a:ext cx="886" cy="2615"/>
              <a:chOff x="1152" y="1256"/>
              <a:chExt cx="886" cy="2615"/>
            </a:xfrm>
          </p:grpSpPr>
          <p:sp>
            <p:nvSpPr>
              <p:cNvPr id="55" name="Text Box 16"/>
              <p:cNvSpPr txBox="1">
                <a:spLocks noChangeArrowheads="1"/>
              </p:cNvSpPr>
              <p:nvPr/>
            </p:nvSpPr>
            <p:spPr bwMode="auto">
              <a:xfrm>
                <a:off x="1248" y="1256"/>
                <a:ext cx="60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</a:rPr>
                  <a:t>English</a:t>
                </a:r>
              </a:p>
            </p:txBody>
          </p:sp>
          <p:sp>
            <p:nvSpPr>
              <p:cNvPr id="56" name="Text Box 17"/>
              <p:cNvSpPr txBox="1">
                <a:spLocks noChangeArrowheads="1"/>
              </p:cNvSpPr>
              <p:nvPr/>
            </p:nvSpPr>
            <p:spPr bwMode="auto">
              <a:xfrm>
                <a:off x="1200" y="1584"/>
                <a:ext cx="826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</a:rPr>
                  <a:t>Executable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</a:rPr>
                  <a:t>program</a:t>
                </a: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" name="Text Box 18"/>
              <p:cNvSpPr txBox="1">
                <a:spLocks noChangeArrowheads="1"/>
              </p:cNvSpPr>
              <p:nvPr/>
            </p:nvSpPr>
            <p:spPr bwMode="auto">
              <a:xfrm>
                <a:off x="1248" y="2099"/>
                <a:ext cx="790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</a:rPr>
                  <a:t>Sequential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</a:rPr>
                  <a:t>machines</a:t>
                </a:r>
              </a:p>
            </p:txBody>
          </p:sp>
          <p:sp>
            <p:nvSpPr>
              <p:cNvPr id="58" name="Text Box 19"/>
              <p:cNvSpPr txBox="1">
                <a:spLocks noChangeArrowheads="1"/>
              </p:cNvSpPr>
              <p:nvPr/>
            </p:nvSpPr>
            <p:spPr bwMode="auto">
              <a:xfrm>
                <a:off x="1152" y="2676"/>
                <a:ext cx="85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</a:rPr>
                  <a:t>Logic gates</a:t>
                </a:r>
              </a:p>
            </p:txBody>
          </p:sp>
          <p:sp>
            <p:nvSpPr>
              <p:cNvPr id="59" name="Text Box 20"/>
              <p:cNvSpPr txBox="1">
                <a:spLocks noChangeArrowheads="1"/>
              </p:cNvSpPr>
              <p:nvPr/>
            </p:nvSpPr>
            <p:spPr bwMode="auto">
              <a:xfrm>
                <a:off x="1248" y="3126"/>
                <a:ext cx="771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</a:rPr>
                  <a:t>transistors</a:t>
                </a: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1248" y="3621"/>
                <a:ext cx="76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</a:rPr>
                  <a:t>rectangles</a:t>
                </a:r>
              </a:p>
            </p:txBody>
          </p:sp>
        </p:grpSp>
        <p:grpSp>
          <p:nvGrpSpPr>
            <p:cNvPr id="44" name="Group 22"/>
            <p:cNvGrpSpPr>
              <a:grpSpLocks/>
            </p:cNvGrpSpPr>
            <p:nvPr/>
          </p:nvGrpSpPr>
          <p:grpSpPr bwMode="auto">
            <a:xfrm>
              <a:off x="3456" y="1604"/>
              <a:ext cx="1074" cy="2287"/>
              <a:chOff x="3456" y="1604"/>
              <a:chExt cx="1074" cy="2287"/>
            </a:xfrm>
          </p:grpSpPr>
          <p:sp>
            <p:nvSpPr>
              <p:cNvPr id="50" name="Text Box 23"/>
              <p:cNvSpPr txBox="1">
                <a:spLocks noChangeArrowheads="1"/>
              </p:cNvSpPr>
              <p:nvPr/>
            </p:nvSpPr>
            <p:spPr bwMode="auto">
              <a:xfrm>
                <a:off x="3504" y="1604"/>
                <a:ext cx="911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</a:rPr>
                  <a:t>Throughput,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</a:rPr>
                  <a:t>design time</a:t>
                </a:r>
              </a:p>
            </p:txBody>
          </p:sp>
          <p:sp>
            <p:nvSpPr>
              <p:cNvPr id="51" name="Text Box 24"/>
              <p:cNvSpPr txBox="1">
                <a:spLocks noChangeArrowheads="1"/>
              </p:cNvSpPr>
              <p:nvPr/>
            </p:nvSpPr>
            <p:spPr bwMode="auto">
              <a:xfrm>
                <a:off x="3456" y="2144"/>
                <a:ext cx="1074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</a:rPr>
                  <a:t>Function units,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</a:rPr>
                  <a:t>clock cycles</a:t>
                </a:r>
              </a:p>
            </p:txBody>
          </p:sp>
          <p:sp>
            <p:nvSpPr>
              <p:cNvPr id="52" name="Text Box 25"/>
              <p:cNvSpPr txBox="1">
                <a:spLocks noChangeArrowheads="1"/>
              </p:cNvSpPr>
              <p:nvPr/>
            </p:nvSpPr>
            <p:spPr bwMode="auto">
              <a:xfrm>
                <a:off x="3504" y="2631"/>
                <a:ext cx="830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</a:rPr>
                  <a:t>Literals,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</a:rPr>
                  <a:t>logic depth</a:t>
                </a:r>
              </a:p>
            </p:txBody>
          </p:sp>
          <p:sp>
            <p:nvSpPr>
              <p:cNvPr id="53" name="Text Box 26"/>
              <p:cNvSpPr txBox="1">
                <a:spLocks noChangeArrowheads="1"/>
              </p:cNvSpPr>
              <p:nvPr/>
            </p:nvSpPr>
            <p:spPr bwMode="auto">
              <a:xfrm>
                <a:off x="3504" y="3191"/>
                <a:ext cx="93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</a:rPr>
                  <a:t>nanoseconds</a:t>
                </a:r>
              </a:p>
            </p:txBody>
          </p:sp>
          <p:sp>
            <p:nvSpPr>
              <p:cNvPr id="54" name="Text Box 27"/>
              <p:cNvSpPr txBox="1">
                <a:spLocks noChangeArrowheads="1"/>
              </p:cNvSpPr>
              <p:nvPr/>
            </p:nvSpPr>
            <p:spPr bwMode="auto">
              <a:xfrm>
                <a:off x="3552" y="3641"/>
                <a:ext cx="630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</a:rPr>
                  <a:t>microns</a:t>
                </a:r>
              </a:p>
            </p:txBody>
          </p:sp>
        </p:grpSp>
        <p:grpSp>
          <p:nvGrpSpPr>
            <p:cNvPr id="45" name="Group 28"/>
            <p:cNvGrpSpPr>
              <a:grpSpLocks/>
            </p:cNvGrpSpPr>
            <p:nvPr/>
          </p:nvGrpSpPr>
          <p:grpSpPr bwMode="auto">
            <a:xfrm>
              <a:off x="96" y="1824"/>
              <a:ext cx="5241" cy="1296"/>
              <a:chOff x="96" y="1824"/>
              <a:chExt cx="5241" cy="1296"/>
            </a:xfrm>
          </p:grpSpPr>
          <p:sp>
            <p:nvSpPr>
              <p:cNvPr id="46" name="Line 29"/>
              <p:cNvSpPr>
                <a:spLocks noChangeShapeType="1"/>
              </p:cNvSpPr>
              <p:nvPr/>
            </p:nvSpPr>
            <p:spPr bwMode="auto">
              <a:xfrm>
                <a:off x="912" y="1824"/>
                <a:ext cx="0" cy="1296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Text Box 30"/>
              <p:cNvSpPr txBox="1">
                <a:spLocks noChangeArrowheads="1"/>
              </p:cNvSpPr>
              <p:nvPr/>
            </p:nvSpPr>
            <p:spPr bwMode="auto">
              <a:xfrm>
                <a:off x="96" y="2208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</a:rPr>
                  <a:t>function</a:t>
                </a:r>
              </a:p>
            </p:txBody>
          </p:sp>
          <p:sp>
            <p:nvSpPr>
              <p:cNvPr id="48" name="Line 31"/>
              <p:cNvSpPr>
                <a:spLocks noChangeShapeType="1"/>
              </p:cNvSpPr>
              <p:nvPr/>
            </p:nvSpPr>
            <p:spPr bwMode="auto">
              <a:xfrm flipV="1">
                <a:off x="4704" y="1824"/>
                <a:ext cx="0" cy="1296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 Box 32"/>
              <p:cNvSpPr txBox="1">
                <a:spLocks noChangeArrowheads="1"/>
              </p:cNvSpPr>
              <p:nvPr/>
            </p:nvSpPr>
            <p:spPr bwMode="auto">
              <a:xfrm>
                <a:off x="4800" y="2208"/>
                <a:ext cx="537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tx2"/>
                    </a:solidFill>
                    <a:latin typeface="Times New Roman" pitchFamily="18" charset="0"/>
                  </a:rPr>
                  <a:t>Spec.</a:t>
                </a:r>
              </a:p>
              <a:p>
                <a:r>
                  <a:rPr lang="en-US" sz="2400">
                    <a:solidFill>
                      <a:schemeClr val="tx2"/>
                    </a:solidFill>
                    <a:latin typeface="Times New Roman" pitchFamily="18" charset="0"/>
                  </a:rPr>
                  <a:t>level</a:t>
                </a:r>
              </a:p>
            </p:txBody>
          </p:sp>
        </p:grpSp>
      </p:grp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142844" y="2285992"/>
            <a:ext cx="150932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Top-down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7563270" y="5181913"/>
            <a:ext cx="151996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Botton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-up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king care of business design template">
  <a:themeElements>
    <a:clrScheme name="Taking care of business design template 10">
      <a:dk1>
        <a:srgbClr val="336699"/>
      </a:dk1>
      <a:lt1>
        <a:srgbClr val="919191"/>
      </a:lt1>
      <a:dk2>
        <a:srgbClr val="000000"/>
      </a:dk2>
      <a:lt2>
        <a:srgbClr val="8AABC4"/>
      </a:lt2>
      <a:accent1>
        <a:srgbClr val="E1EBEB"/>
      </a:accent1>
      <a:accent2>
        <a:srgbClr val="87A587"/>
      </a:accent2>
      <a:accent3>
        <a:srgbClr val="AAAAAA"/>
      </a:accent3>
      <a:accent4>
        <a:srgbClr val="7B7B7B"/>
      </a:accent4>
      <a:accent5>
        <a:srgbClr val="EEF3F3"/>
      </a:accent5>
      <a:accent6>
        <a:srgbClr val="7A957A"/>
      </a:accent6>
      <a:hlink>
        <a:srgbClr val="91AFFF"/>
      </a:hlink>
      <a:folHlink>
        <a:srgbClr val="F0B614"/>
      </a:folHlink>
    </a:clrScheme>
    <a:fontScheme name="Taking care of busines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king care of busines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3">
        <a:dk1>
          <a:srgbClr val="665B38"/>
        </a:dk1>
        <a:lt1>
          <a:srgbClr val="FFFFFF"/>
        </a:lt1>
        <a:dk2>
          <a:srgbClr val="000000"/>
        </a:dk2>
        <a:lt2>
          <a:srgbClr val="333333"/>
        </a:lt2>
        <a:accent1>
          <a:srgbClr val="F0ECDA"/>
        </a:accent1>
        <a:accent2>
          <a:srgbClr val="91AA91"/>
        </a:accent2>
        <a:accent3>
          <a:srgbClr val="FFFFFF"/>
        </a:accent3>
        <a:accent4>
          <a:srgbClr val="564C2E"/>
        </a:accent4>
        <a:accent5>
          <a:srgbClr val="F6F4EA"/>
        </a:accent5>
        <a:accent6>
          <a:srgbClr val="839A83"/>
        </a:accent6>
        <a:hlink>
          <a:srgbClr val="B98746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0F5DC"/>
        </a:accent1>
        <a:accent2>
          <a:srgbClr val="91AAFF"/>
        </a:accent2>
        <a:accent3>
          <a:srgbClr val="FFFFE9"/>
        </a:accent3>
        <a:accent4>
          <a:srgbClr val="000000"/>
        </a:accent4>
        <a:accent5>
          <a:srgbClr val="F6F9EB"/>
        </a:accent5>
        <a:accent6>
          <a:srgbClr val="839AE7"/>
        </a:accent6>
        <a:hlink>
          <a:srgbClr val="CD4B0A"/>
        </a:hlink>
        <a:folHlink>
          <a:srgbClr val="D791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5">
        <a:dk1>
          <a:srgbClr val="7D8C64"/>
        </a:dk1>
        <a:lt1>
          <a:srgbClr val="FFFFFF"/>
        </a:lt1>
        <a:dk2>
          <a:srgbClr val="000000"/>
        </a:dk2>
        <a:lt2>
          <a:srgbClr val="808080"/>
        </a:lt2>
        <a:accent1>
          <a:srgbClr val="EBEBC8"/>
        </a:accent1>
        <a:accent2>
          <a:srgbClr val="7D917D"/>
        </a:accent2>
        <a:accent3>
          <a:srgbClr val="FFFFFF"/>
        </a:accent3>
        <a:accent4>
          <a:srgbClr val="6A7754"/>
        </a:accent4>
        <a:accent5>
          <a:srgbClr val="F3F3E0"/>
        </a:accent5>
        <a:accent6>
          <a:srgbClr val="718371"/>
        </a:accent6>
        <a:hlink>
          <a:srgbClr val="AFBE00"/>
        </a:hlink>
        <a:folHlink>
          <a:srgbClr val="F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2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7">
        <a:dk1>
          <a:srgbClr val="698769"/>
        </a:dk1>
        <a:lt1>
          <a:srgbClr val="FFFFFF"/>
        </a:lt1>
        <a:dk2>
          <a:srgbClr val="808000"/>
        </a:dk2>
        <a:lt2>
          <a:srgbClr val="333333"/>
        </a:lt2>
        <a:accent1>
          <a:srgbClr val="BECDA5"/>
        </a:accent1>
        <a:accent2>
          <a:srgbClr val="A55037"/>
        </a:accent2>
        <a:accent3>
          <a:srgbClr val="FFFFFF"/>
        </a:accent3>
        <a:accent4>
          <a:srgbClr val="597259"/>
        </a:accent4>
        <a:accent5>
          <a:srgbClr val="DBE3CF"/>
        </a:accent5>
        <a:accent6>
          <a:srgbClr val="954831"/>
        </a:accent6>
        <a:hlink>
          <a:srgbClr val="F5F5DC"/>
        </a:hlink>
        <a:folHlink>
          <a:srgbClr val="C35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8">
        <a:dk1>
          <a:srgbClr val="005A58"/>
        </a:dk1>
        <a:lt1>
          <a:srgbClr val="A08C73"/>
        </a:lt1>
        <a:dk2>
          <a:srgbClr val="008080"/>
        </a:dk2>
        <a:lt2>
          <a:srgbClr val="008080"/>
        </a:lt2>
        <a:accent1>
          <a:srgbClr val="D2EBEB"/>
        </a:accent1>
        <a:accent2>
          <a:srgbClr val="CDC873"/>
        </a:accent2>
        <a:accent3>
          <a:srgbClr val="AAC0C0"/>
        </a:accent3>
        <a:accent4>
          <a:srgbClr val="887761"/>
        </a:accent4>
        <a:accent5>
          <a:srgbClr val="E5F3F3"/>
        </a:accent5>
        <a:accent6>
          <a:srgbClr val="BAB568"/>
        </a:accent6>
        <a:hlink>
          <a:srgbClr val="7DB991"/>
        </a:hlink>
        <a:folHlink>
          <a:srgbClr val="F09B3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king care of business design template 9">
        <a:dk1>
          <a:srgbClr val="5A6900"/>
        </a:dk1>
        <a:lt1>
          <a:srgbClr val="666699"/>
        </a:lt1>
        <a:dk2>
          <a:srgbClr val="FF6600"/>
        </a:dk2>
        <a:lt2>
          <a:srgbClr val="3E3E5C"/>
        </a:lt2>
        <a:accent1>
          <a:srgbClr val="EBEBAF"/>
        </a:accent1>
        <a:accent2>
          <a:srgbClr val="B4C3AF"/>
        </a:accent2>
        <a:accent3>
          <a:srgbClr val="B8B8CA"/>
        </a:accent3>
        <a:accent4>
          <a:srgbClr val="4C5900"/>
        </a:accent4>
        <a:accent5>
          <a:srgbClr val="F3F3D4"/>
        </a:accent5>
        <a:accent6>
          <a:srgbClr val="A3B09E"/>
        </a:accent6>
        <a:hlink>
          <a:srgbClr val="FF7300"/>
        </a:hlink>
        <a:folHlink>
          <a:srgbClr val="C8C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10">
        <a:dk1>
          <a:srgbClr val="336699"/>
        </a:dk1>
        <a:lt1>
          <a:srgbClr val="919191"/>
        </a:lt1>
        <a:dk2>
          <a:srgbClr val="000000"/>
        </a:dk2>
        <a:lt2>
          <a:srgbClr val="8AABC4"/>
        </a:lt2>
        <a:accent1>
          <a:srgbClr val="E1EBEB"/>
        </a:accent1>
        <a:accent2>
          <a:srgbClr val="87A587"/>
        </a:accent2>
        <a:accent3>
          <a:srgbClr val="AAAAAA"/>
        </a:accent3>
        <a:accent4>
          <a:srgbClr val="7B7B7B"/>
        </a:accent4>
        <a:accent5>
          <a:srgbClr val="EEF3F3"/>
        </a:accent5>
        <a:accent6>
          <a:srgbClr val="7A957A"/>
        </a:accent6>
        <a:hlink>
          <a:srgbClr val="91AFFF"/>
        </a:hlink>
        <a:folHlink>
          <a:srgbClr val="F0B61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s design template">
  <a:themeElements>
    <a:clrScheme name="Plan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lan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owing puzzle pieces design template">
  <a:themeElements>
    <a:clrScheme name="Glowing puzzle pieces design templat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Glowing puzzle piec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wing puzzle pieces design templat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amwork puzzle design template">
  <a:themeElements>
    <a:clrScheme name="Teamwork puzzle design template 1">
      <a:dk1>
        <a:srgbClr val="003366"/>
      </a:dk1>
      <a:lt1>
        <a:srgbClr val="0099CC"/>
      </a:lt1>
      <a:dk2>
        <a:srgbClr val="003366"/>
      </a:dk2>
      <a:lt2>
        <a:srgbClr val="003366"/>
      </a:lt2>
      <a:accent1>
        <a:srgbClr val="DAE7EE"/>
      </a:accent1>
      <a:accent2>
        <a:srgbClr val="9ED2F6"/>
      </a:accent2>
      <a:accent3>
        <a:srgbClr val="AACAE2"/>
      </a:accent3>
      <a:accent4>
        <a:srgbClr val="002A56"/>
      </a:accent4>
      <a:accent5>
        <a:srgbClr val="EAF1F5"/>
      </a:accent5>
      <a:accent6>
        <a:srgbClr val="8FBEDF"/>
      </a:accent6>
      <a:hlink>
        <a:srgbClr val="D1B681"/>
      </a:hlink>
      <a:folHlink>
        <a:srgbClr val="B2C45A"/>
      </a:folHlink>
    </a:clrScheme>
    <a:fontScheme name="Teamwork puzzle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amwork puzzle design template 1">
        <a:dk1>
          <a:srgbClr val="003366"/>
        </a:dk1>
        <a:lt1>
          <a:srgbClr val="0099CC"/>
        </a:lt1>
        <a:dk2>
          <a:srgbClr val="003366"/>
        </a:dk2>
        <a:lt2>
          <a:srgbClr val="003366"/>
        </a:lt2>
        <a:accent1>
          <a:srgbClr val="DAE7EE"/>
        </a:accent1>
        <a:accent2>
          <a:srgbClr val="9ED2F6"/>
        </a:accent2>
        <a:accent3>
          <a:srgbClr val="AACAE2"/>
        </a:accent3>
        <a:accent4>
          <a:srgbClr val="002A56"/>
        </a:accent4>
        <a:accent5>
          <a:srgbClr val="EAF1F5"/>
        </a:accent5>
        <a:accent6>
          <a:srgbClr val="8FBEDF"/>
        </a:accent6>
        <a:hlink>
          <a:srgbClr val="D1B681"/>
        </a:hlink>
        <a:folHlink>
          <a:srgbClr val="B2C4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Presentation71</Template>
  <TotalTime>3967</TotalTime>
  <Words>1232</Words>
  <Application>Microsoft Office PowerPoint</Application>
  <PresentationFormat>On-screen Show (4:3)</PresentationFormat>
  <Paragraphs>238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Taking care of business design template</vt:lpstr>
      <vt:lpstr>Plans design template</vt:lpstr>
      <vt:lpstr>Glowing puzzle pieces design template</vt:lpstr>
      <vt:lpstr>Teamwork puzzle design template</vt:lpstr>
      <vt:lpstr>Feuille de calcul</vt:lpstr>
      <vt:lpstr>Chart</vt:lpstr>
      <vt:lpstr>Calcul Reconfigurabil</vt:lpstr>
      <vt:lpstr>Despre ce vorbim ?</vt:lpstr>
      <vt:lpstr>1. Maşina Fix-Plus</vt:lpstr>
      <vt:lpstr>2. Maşina lui Rammig</vt:lpstr>
      <vt:lpstr>2. Maşina Xputer</vt:lpstr>
      <vt:lpstr>2. Maşina PAM</vt:lpstr>
      <vt:lpstr>2. Maşina SPLASH</vt:lpstr>
      <vt:lpstr>2. Alte maşini reconfigurabile</vt:lpstr>
      <vt:lpstr>Abstractizări în design</vt:lpstr>
      <vt:lpstr>2. Top-Down VS Bottom-Up</vt:lpstr>
      <vt:lpstr>2. Componentele FPGA</vt:lpstr>
      <vt:lpstr>2. Probleme</vt:lpstr>
      <vt:lpstr>2. Cote de piaţă 2000</vt:lpstr>
      <vt:lpstr>2. Cote de piaţă 2005</vt:lpstr>
      <vt:lpstr>2. Celula Xilinx XC4000</vt:lpstr>
      <vt:lpstr>2. Celula Xilinx XC4000</vt:lpstr>
      <vt:lpstr>2.  Interconexiuni Xilinx XC4000</vt:lpstr>
      <vt:lpstr>2. LE Altera Stratix</vt:lpstr>
      <vt:lpstr>2. Altera Stratix Logic Array Blocks</vt:lpstr>
      <vt:lpstr>2. De la design la implementare FPGA</vt:lpstr>
      <vt:lpstr>2. Compilarea unui circuit</vt:lpstr>
      <vt:lpstr>2. Exemplu: un sumator</vt:lpstr>
      <vt:lpstr>Tipuri de reconfigurare</vt:lpstr>
      <vt:lpstr>Vă mulţumesc! </vt:lpstr>
    </vt:vector>
  </TitlesOfParts>
  <Company>Tibi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 2</dc:title>
  <dc:subject>Calcul reconfigurabil</dc:subject>
  <dc:creator>Lucian Prodan</dc:creator>
  <cp:lastModifiedBy>LuChan</cp:lastModifiedBy>
  <cp:revision>260</cp:revision>
  <dcterms:created xsi:type="dcterms:W3CDTF">2003-08-01T10:28:50Z</dcterms:created>
  <dcterms:modified xsi:type="dcterms:W3CDTF">2013-03-28T16:54:32Z</dcterms:modified>
</cp:coreProperties>
</file>