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655" r:id="rId3"/>
    <p:sldMasterId id="2147483711" r:id="rId4"/>
  </p:sldMasterIdLst>
  <p:sldIdLst>
    <p:sldId id="321" r:id="rId5"/>
    <p:sldId id="322" r:id="rId6"/>
    <p:sldId id="330" r:id="rId7"/>
    <p:sldId id="329" r:id="rId8"/>
    <p:sldId id="320" r:id="rId9"/>
    <p:sldId id="324" r:id="rId10"/>
    <p:sldId id="331" r:id="rId11"/>
    <p:sldId id="327" r:id="rId12"/>
    <p:sldId id="332" r:id="rId13"/>
    <p:sldId id="333" r:id="rId14"/>
    <p:sldId id="334" r:id="rId15"/>
    <p:sldId id="335" r:id="rId16"/>
    <p:sldId id="325" r:id="rId17"/>
    <p:sldId id="342" r:id="rId18"/>
    <p:sldId id="343" r:id="rId19"/>
    <p:sldId id="336" r:id="rId20"/>
    <p:sldId id="338" r:id="rId21"/>
    <p:sldId id="339" r:id="rId22"/>
    <p:sldId id="340" r:id="rId23"/>
    <p:sldId id="341" r:id="rId24"/>
    <p:sldId id="337" r:id="rId25"/>
    <p:sldId id="344" r:id="rId26"/>
    <p:sldId id="352" r:id="rId27"/>
    <p:sldId id="353" r:id="rId28"/>
    <p:sldId id="346" r:id="rId29"/>
    <p:sldId id="345" r:id="rId30"/>
    <p:sldId id="351" r:id="rId31"/>
    <p:sldId id="347" r:id="rId32"/>
    <p:sldId id="328" r:id="rId33"/>
    <p:sldId id="348" r:id="rId34"/>
    <p:sldId id="349" r:id="rId35"/>
    <p:sldId id="350" r:id="rId36"/>
    <p:sldId id="319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3333CC"/>
    <a:srgbClr val="3366FF"/>
    <a:srgbClr val="009999"/>
    <a:srgbClr val="99CCFF"/>
    <a:srgbClr val="CC3300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42888"/>
            <a:ext cx="8610600" cy="19526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0" y="2286000"/>
            <a:ext cx="3429000" cy="15541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477000"/>
            <a:ext cx="43434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332F52EC-D41F-4906-B921-1385DE329D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99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49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49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23125-47B5-4262-850F-8286BE5557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2563"/>
            <a:ext cx="2019300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563"/>
            <a:ext cx="5905500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47C6B-D003-4FC7-895B-061F60EDB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8" y="4475163"/>
            <a:ext cx="8512175" cy="114141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638" y="5645150"/>
            <a:ext cx="5354637" cy="11017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2785B68-DEBF-4202-9EA3-FE01577743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1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B32D6-9E8A-40E7-9933-BC10CF6F01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25804-4C40-4EC3-990A-FF700DA6A9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6813" y="1514475"/>
            <a:ext cx="3836987" cy="4751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514475"/>
            <a:ext cx="3836988" cy="4751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C2DE8-7D97-4C65-A62A-4BA63F3BB2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E8B58-E02B-4F32-A9B9-86AE3DC44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61473-5160-4B82-81CF-7BD6C827FD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1CBB0-5FEB-4DC9-930D-4F4521A63F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B8021-452E-4B51-B02E-12F28E301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6C9F-81AF-4FF9-8D5B-26027800F3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B9066-B019-4159-A153-4FAD6DC26E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D0C09-6FC0-41B2-83B2-1C7A056762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5000" y="68263"/>
            <a:ext cx="2008188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0438" y="68263"/>
            <a:ext cx="5872162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5C07F-D80C-425E-B750-318438D3B8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subtitle style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417B9A5-7613-40D1-9165-CC9E39071F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37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13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13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91017-7611-423B-95A5-152C03F6B4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FBBD9-AE7D-4D44-B5A5-FFD39AEA83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90D95-490B-4767-AC94-8EDE120893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E4158-BB78-4D18-B1B7-5644A69E30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FEB2A-13FF-41F8-86A1-688C8930A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79BE4-55BA-47B0-A593-6EEBEC7D2F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B290D-D351-42A2-BB84-05EA6B9EE9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87243-D21D-4335-9EAA-89F8CB8998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56083-2A68-4782-A864-5852EB1887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0C773-2AA1-478B-B068-0D3D11A9E6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8DE3C-97D6-4F82-B85D-48FFA1B4E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876800"/>
            <a:ext cx="7543800" cy="9477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5867400"/>
            <a:ext cx="6934200" cy="762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90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45903E-7EDA-4B84-A688-E5A264A9F7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9EFBA-2B8B-4E82-AEF9-FF3BB29397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25D27-75B2-4980-A3EF-F6FFFAE4D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85F0E-E2D1-49D5-A0F6-58098368E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9738E-CFEE-4B60-A167-9F4F552A00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5563F-BA1C-4CE4-89A6-92DD3AA107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C06B1-2FCC-4C51-9844-AAA9F4C535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B78E8-364D-4813-9B1D-BF433A824C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38787-3D54-4486-91A2-C74FE039FC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D88B2-E43F-4A3B-BE0C-D0C9DDA32F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9C7AE-6C88-4D67-8B57-B6D4B4E8F2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445CC-92DE-4310-BD04-F3EE664B75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D08D1-FEFC-4BE6-A8AA-024710D374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CD16D-3B02-4843-B943-C0582945D9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2F1BE-3816-40F3-BE58-37EC7693D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D2241-30E5-4004-BA18-25BF29FF81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CF822-CBBE-47E1-A2F2-E926099D8E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807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432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0CE49075-CAA2-4C57-ADAC-3CA28FC4E9C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438" y="68263"/>
            <a:ext cx="803275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6813" y="1514475"/>
            <a:ext cx="78263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10450" y="6538913"/>
            <a:ext cx="11811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30725" y="6540500"/>
            <a:ext cx="289401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7263" y="6540500"/>
            <a:ext cx="5635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795A7FBA-69D5-47B6-9701-A469D3C38A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49AB79DC-5CAE-4136-ADBD-BEB65A80D30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0863" y="152400"/>
            <a:ext cx="7170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" y="1600200"/>
            <a:ext cx="883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06AFDA47-8670-4157-82C5-119635519C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sa.upt.ro/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Calcul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</a:rPr>
              <a:t>Reconfigurabil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S.l.dr.ing</a:t>
            </a:r>
            <a:r>
              <a:rPr lang="en-US" dirty="0" smtClean="0"/>
              <a:t>. Lucian </a:t>
            </a:r>
            <a:r>
              <a:rPr lang="en-US" dirty="0" err="1" smtClean="0"/>
              <a:t>Prodan</a:t>
            </a:r>
            <a:r>
              <a:rPr lang="en-US" dirty="0" smtClean="0"/>
              <a:t> – Curs 1</a:t>
            </a:r>
            <a:endParaRPr lang="en-US" dirty="0"/>
          </a:p>
        </p:txBody>
      </p:sp>
      <p:pic>
        <p:nvPicPr>
          <p:cNvPr id="7" name="Picture 6" descr="up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5429264"/>
            <a:ext cx="1133475" cy="1123950"/>
          </a:xfrm>
          <a:prstGeom prst="rect">
            <a:avLst/>
          </a:prstGeom>
        </p:spPr>
      </p:pic>
      <p:pic>
        <p:nvPicPr>
          <p:cNvPr id="9" name="Picture 8" descr="acs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590" y="5429264"/>
            <a:ext cx="1275621" cy="11335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0863" y="152400"/>
            <a:ext cx="7180293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Sisteme reconfigurabile (spaţiale)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596" y="6286520"/>
            <a:ext cx="742955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Russell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Tessier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white">
          <a:xfrm>
            <a:off x="642910" y="5262550"/>
            <a:ext cx="8043890" cy="95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Crea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ză 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hardware 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specializat pentru fiecare aplicaţie</a:t>
            </a: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Unităţi f</a:t>
            </a: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unc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ţ</a:t>
            </a: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ional</a:t>
            </a:r>
            <a:r>
              <a:rPr kumimoji="1" lang="ro-RO" sz="2000" b="1" kern="0" dirty="0" smtClean="0">
                <a:latin typeface="+mn-lt"/>
              </a:rPr>
              <a:t>e </a:t>
            </a: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optimiz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at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 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pentru funcţii specifice</a:t>
            </a:r>
            <a:endParaRPr kumimoji="1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5181600" y="2598725"/>
            <a:ext cx="3048000" cy="105092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>
              <a:solidFill>
                <a:schemeClr val="tx1"/>
              </a:solidFill>
              <a:latin typeface="GillSans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5943600" y="2747950"/>
            <a:ext cx="16764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Tekton" pitchFamily="34" charset="0"/>
              </a:rPr>
              <a:t>Functional </a:t>
            </a:r>
          </a:p>
          <a:p>
            <a:r>
              <a:rPr lang="en-US" sz="2400">
                <a:solidFill>
                  <a:schemeClr val="tx1"/>
                </a:solidFill>
                <a:latin typeface="Tekton" pitchFamily="34" charset="0"/>
              </a:rPr>
              <a:t>     Unit</a:t>
            </a:r>
          </a:p>
        </p:txBody>
      </p:sp>
      <p:grpSp>
        <p:nvGrpSpPr>
          <p:cNvPr id="37" name="Group 6"/>
          <p:cNvGrpSpPr>
            <a:grpSpLocks/>
          </p:cNvGrpSpPr>
          <p:nvPr/>
        </p:nvGrpSpPr>
        <p:grpSpPr bwMode="auto">
          <a:xfrm>
            <a:off x="6051550" y="2025638"/>
            <a:ext cx="1308100" cy="573087"/>
            <a:chOff x="2832" y="912"/>
            <a:chExt cx="720" cy="576"/>
          </a:xfrm>
        </p:grpSpPr>
        <p:sp>
          <p:nvSpPr>
            <p:cNvPr id="38" name="Line 7"/>
            <p:cNvSpPr>
              <a:spLocks noChangeShapeType="1"/>
            </p:cNvSpPr>
            <p:nvPr/>
          </p:nvSpPr>
          <p:spPr bwMode="auto">
            <a:xfrm>
              <a:off x="3552" y="912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>
              <a:off x="2832" y="912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9"/>
          <p:cNvGrpSpPr>
            <a:grpSpLocks/>
          </p:cNvGrpSpPr>
          <p:nvPr/>
        </p:nvGrpSpPr>
        <p:grpSpPr bwMode="auto">
          <a:xfrm>
            <a:off x="6140450" y="3649650"/>
            <a:ext cx="1306513" cy="573088"/>
            <a:chOff x="2832" y="912"/>
            <a:chExt cx="720" cy="576"/>
          </a:xfrm>
        </p:grpSpPr>
        <p:sp>
          <p:nvSpPr>
            <p:cNvPr id="41" name="Line 10"/>
            <p:cNvSpPr>
              <a:spLocks noChangeShapeType="1"/>
            </p:cNvSpPr>
            <p:nvPr/>
          </p:nvSpPr>
          <p:spPr bwMode="auto">
            <a:xfrm>
              <a:off x="3552" y="912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1"/>
            <p:cNvSpPr>
              <a:spLocks noChangeShapeType="1"/>
            </p:cNvSpPr>
            <p:nvPr/>
          </p:nvSpPr>
          <p:spPr bwMode="auto">
            <a:xfrm>
              <a:off x="2832" y="912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12"/>
          <p:cNvGrpSpPr>
            <a:grpSpLocks/>
          </p:cNvGrpSpPr>
          <p:nvPr/>
        </p:nvGrpSpPr>
        <p:grpSpPr bwMode="auto">
          <a:xfrm>
            <a:off x="5878513" y="1643050"/>
            <a:ext cx="1847850" cy="342900"/>
            <a:chOff x="2688" y="912"/>
            <a:chExt cx="1018" cy="344"/>
          </a:xfrm>
        </p:grpSpPr>
        <p:sp>
          <p:nvSpPr>
            <p:cNvPr id="44" name="Text Box 13"/>
            <p:cNvSpPr txBox="1">
              <a:spLocks noChangeArrowheads="1"/>
            </p:cNvSpPr>
            <p:nvPr/>
          </p:nvSpPr>
          <p:spPr bwMode="auto">
            <a:xfrm>
              <a:off x="2688" y="912"/>
              <a:ext cx="285" cy="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Tekton" pitchFamily="34" charset="0"/>
                </a:rPr>
                <a:t>A</a:t>
              </a:r>
            </a:p>
          </p:txBody>
        </p: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360" y="912"/>
              <a:ext cx="346" cy="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Tekton" pitchFamily="34" charset="0"/>
                </a:rPr>
                <a:t> B</a:t>
              </a:r>
            </a:p>
          </p:txBody>
        </p:sp>
      </p:grpSp>
      <p:grpSp>
        <p:nvGrpSpPr>
          <p:cNvPr id="46" name="Group 15"/>
          <p:cNvGrpSpPr>
            <a:grpSpLocks/>
          </p:cNvGrpSpPr>
          <p:nvPr/>
        </p:nvGrpSpPr>
        <p:grpSpPr bwMode="auto">
          <a:xfrm>
            <a:off x="5964238" y="4270363"/>
            <a:ext cx="1803400" cy="342900"/>
            <a:chOff x="2688" y="912"/>
            <a:chExt cx="994" cy="344"/>
          </a:xfrm>
        </p:grpSpPr>
        <p:sp>
          <p:nvSpPr>
            <p:cNvPr id="47" name="Text Box 16"/>
            <p:cNvSpPr txBox="1">
              <a:spLocks noChangeArrowheads="1"/>
            </p:cNvSpPr>
            <p:nvPr/>
          </p:nvSpPr>
          <p:spPr bwMode="auto">
            <a:xfrm>
              <a:off x="2688" y="912"/>
              <a:ext cx="297" cy="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Tekton" pitchFamily="34" charset="0"/>
                </a:rPr>
                <a:t>H</a:t>
              </a:r>
            </a:p>
          </p:txBody>
        </p:sp>
        <p:sp>
          <p:nvSpPr>
            <p:cNvPr id="48" name="Text Box 17"/>
            <p:cNvSpPr txBox="1">
              <a:spLocks noChangeArrowheads="1"/>
            </p:cNvSpPr>
            <p:nvPr/>
          </p:nvSpPr>
          <p:spPr bwMode="auto">
            <a:xfrm>
              <a:off x="3360" y="912"/>
              <a:ext cx="322" cy="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Tekton" pitchFamily="34" charset="0"/>
                </a:rPr>
                <a:t> L</a:t>
              </a:r>
            </a:p>
          </p:txBody>
        </p:sp>
      </p:grp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1676400" y="1681150"/>
            <a:ext cx="1497013" cy="301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Franklin Gothic Demi" pitchFamily="34" charset="0"/>
              </a:rPr>
              <a:t>if (A &gt; B) {</a:t>
            </a:r>
          </a:p>
          <a:p>
            <a:r>
              <a:rPr lang="en-US" sz="2400" dirty="0">
                <a:solidFill>
                  <a:schemeClr val="tx1"/>
                </a:solidFill>
                <a:latin typeface="Franklin Gothic Demi" pitchFamily="34" charset="0"/>
              </a:rPr>
              <a:t>  H = A;</a:t>
            </a:r>
          </a:p>
          <a:p>
            <a:r>
              <a:rPr lang="en-US" sz="2400" dirty="0">
                <a:solidFill>
                  <a:schemeClr val="tx1"/>
                </a:solidFill>
                <a:latin typeface="Franklin Gothic Demi" pitchFamily="34" charset="0"/>
              </a:rPr>
              <a:t>  L = B;</a:t>
            </a:r>
          </a:p>
          <a:p>
            <a:r>
              <a:rPr lang="en-US" sz="2400" dirty="0">
                <a:solidFill>
                  <a:schemeClr val="tx1"/>
                </a:solidFill>
                <a:latin typeface="Franklin Gothic Demi" pitchFamily="34" charset="0"/>
              </a:rPr>
              <a:t>}</a:t>
            </a:r>
          </a:p>
          <a:p>
            <a:r>
              <a:rPr lang="en-US" sz="2400" dirty="0">
                <a:solidFill>
                  <a:schemeClr val="tx1"/>
                </a:solidFill>
                <a:latin typeface="Franklin Gothic Demi" pitchFamily="34" charset="0"/>
              </a:rPr>
              <a:t>else {</a:t>
            </a:r>
          </a:p>
          <a:p>
            <a:r>
              <a:rPr lang="en-US" sz="2400" dirty="0">
                <a:solidFill>
                  <a:schemeClr val="tx1"/>
                </a:solidFill>
                <a:latin typeface="Franklin Gothic Demi" pitchFamily="34" charset="0"/>
              </a:rPr>
              <a:t>  H = B;</a:t>
            </a:r>
          </a:p>
          <a:p>
            <a:r>
              <a:rPr lang="en-US" sz="2400" dirty="0">
                <a:solidFill>
                  <a:schemeClr val="tx1"/>
                </a:solidFill>
                <a:latin typeface="Franklin Gothic Demi" pitchFamily="34" charset="0"/>
              </a:rPr>
              <a:t>  L = A;</a:t>
            </a:r>
          </a:p>
          <a:p>
            <a:r>
              <a:rPr lang="en-US" sz="2400" dirty="0">
                <a:solidFill>
                  <a:schemeClr val="tx1"/>
                </a:solidFill>
                <a:latin typeface="Franklin Gothic Demi" pitchFamily="34" charset="0"/>
              </a:rPr>
              <a:t>}</a:t>
            </a:r>
          </a:p>
        </p:txBody>
      </p:sp>
      <p:sp>
        <p:nvSpPr>
          <p:cNvPr id="50" name="Line 19"/>
          <p:cNvSpPr>
            <a:spLocks noChangeShapeType="1"/>
          </p:cNvSpPr>
          <p:nvPr/>
        </p:nvSpPr>
        <p:spPr bwMode="auto">
          <a:xfrm>
            <a:off x="3556000" y="3357550"/>
            <a:ext cx="10160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0863" y="152400"/>
            <a:ext cx="7180293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Exemplu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bubblesort</a:t>
            </a:r>
            <a:r>
              <a:rPr lang="ro-RO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(temporal)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5" name="Rectangle 3"/>
          <p:cNvSpPr txBox="1">
            <a:spLocks noChangeArrowheads="1"/>
          </p:cNvSpPr>
          <p:nvPr/>
        </p:nvSpPr>
        <p:spPr bwMode="white">
          <a:xfrm>
            <a:off x="609600" y="5715016"/>
            <a:ext cx="7677176" cy="7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Nu există adaptări la particularităţile procesorului</a:t>
            </a: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Codul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se </a:t>
            </a: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execut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ă</a:t>
            </a:r>
            <a:r>
              <a:rPr kumimoji="1" lang="ro-RO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secvenţial</a:t>
            </a:r>
            <a:endParaRPr kumimoji="1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868" y="1785926"/>
            <a:ext cx="52864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for(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x=0; x&lt;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; x++)</a:t>
            </a: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{</a:t>
            </a: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for(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y=0; y&lt;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-1; y++)</a:t>
            </a: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{</a:t>
            </a: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if(array[y]&gt;array[y+1]) </a:t>
            </a: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{ </a:t>
            </a: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temp = array[y+1]; </a:t>
            </a: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array[y+1] = array[y];</a:t>
            </a: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array[y] = temp; </a:t>
            </a: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} </a:t>
            </a: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}</a:t>
            </a: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} </a:t>
            </a:r>
          </a:p>
        </p:txBody>
      </p:sp>
      <p:sp>
        <p:nvSpPr>
          <p:cNvPr id="157" name="Rectangle 3"/>
          <p:cNvSpPr txBox="1">
            <a:spLocks noChangeArrowheads="1"/>
          </p:cNvSpPr>
          <p:nvPr/>
        </p:nvSpPr>
        <p:spPr bwMode="white">
          <a:xfrm>
            <a:off x="285720" y="1857364"/>
            <a:ext cx="2286016" cy="88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en-US" sz="2000" b="1" kern="0" dirty="0" smtClean="0">
                <a:latin typeface="Arial" pitchFamily="34" charset="0"/>
                <a:cs typeface="Arial" pitchFamily="34" charset="0"/>
              </a:rPr>
              <a:t>n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=4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0863" y="152400"/>
            <a:ext cx="7180293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Exemplu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bubblesort</a:t>
            </a:r>
            <a:r>
              <a:rPr lang="ro-RO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(spaţial)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7158" y="6429396"/>
            <a:ext cx="742955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Russell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Tessier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5" name="Rectangle 3"/>
          <p:cNvSpPr txBox="1">
            <a:spLocks noChangeArrowheads="1"/>
          </p:cNvSpPr>
          <p:nvPr/>
        </p:nvSpPr>
        <p:spPr bwMode="white">
          <a:xfrm>
            <a:off x="609600" y="5572140"/>
            <a:ext cx="8026400" cy="88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Adaptea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ză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intercone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xiunile la 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problem</a:t>
            </a:r>
            <a:r>
              <a:rPr kumimoji="1" lang="ro-RO" sz="2000" b="1" kern="0" dirty="0" smtClean="0">
                <a:latin typeface="Arial" pitchFamily="34" charset="0"/>
                <a:cs typeface="Arial" pitchFamily="34" charset="0"/>
              </a:rPr>
              <a:t>ă</a:t>
            </a: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Folosesc a</a:t>
            </a: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vanta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jul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aralelism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ului</a:t>
            </a:r>
            <a:endParaRPr kumimoji="1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95"/>
          <p:cNvGrpSpPr/>
          <p:nvPr/>
        </p:nvGrpSpPr>
        <p:grpSpPr>
          <a:xfrm>
            <a:off x="1428728" y="1142984"/>
            <a:ext cx="6553200" cy="4454525"/>
            <a:chOff x="1016000" y="742950"/>
            <a:chExt cx="6553200" cy="4454525"/>
          </a:xfrm>
        </p:grpSpPr>
        <p:sp>
          <p:nvSpPr>
            <p:cNvPr id="97" name="Line 4"/>
            <p:cNvSpPr>
              <a:spLocks noChangeShapeType="1"/>
            </p:cNvSpPr>
            <p:nvPr/>
          </p:nvSpPr>
          <p:spPr bwMode="auto">
            <a:xfrm>
              <a:off x="1828800" y="742950"/>
              <a:ext cx="0" cy="285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5"/>
            <p:cNvSpPr>
              <a:spLocks noChangeShapeType="1"/>
            </p:cNvSpPr>
            <p:nvPr/>
          </p:nvSpPr>
          <p:spPr bwMode="auto">
            <a:xfrm>
              <a:off x="2844800" y="742950"/>
              <a:ext cx="0" cy="285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Rectangle 6"/>
            <p:cNvSpPr>
              <a:spLocks noChangeArrowheads="1"/>
            </p:cNvSpPr>
            <p:nvPr/>
          </p:nvSpPr>
          <p:spPr bwMode="auto">
            <a:xfrm>
              <a:off x="1219200" y="1028700"/>
              <a:ext cx="2235200" cy="74295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GillSans" charset="0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625601" y="1085850"/>
              <a:ext cx="1544639" cy="396875"/>
              <a:chOff x="768" y="1344"/>
              <a:chExt cx="730" cy="332"/>
            </a:xfrm>
          </p:grpSpPr>
          <p:sp>
            <p:nvSpPr>
              <p:cNvPr id="155" name="Text Box 8"/>
              <p:cNvSpPr txBox="1">
                <a:spLocks noChangeArrowheads="1"/>
              </p:cNvSpPr>
              <p:nvPr/>
            </p:nvSpPr>
            <p:spPr bwMode="auto">
              <a:xfrm>
                <a:off x="768" y="1344"/>
                <a:ext cx="250" cy="3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chemeClr val="tx1"/>
                    </a:solidFill>
                    <a:latin typeface="Tekton" pitchFamily="34" charset="0"/>
                  </a:rPr>
                  <a:t>A</a:t>
                </a:r>
              </a:p>
            </p:txBody>
          </p:sp>
          <p:sp>
            <p:nvSpPr>
              <p:cNvPr id="156" name="Text Box 9"/>
              <p:cNvSpPr txBox="1">
                <a:spLocks noChangeArrowheads="1"/>
              </p:cNvSpPr>
              <p:nvPr/>
            </p:nvSpPr>
            <p:spPr bwMode="auto">
              <a:xfrm>
                <a:off x="1248" y="1344"/>
                <a:ext cx="250" cy="3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chemeClr val="tx1"/>
                    </a:solidFill>
                    <a:latin typeface="Tekton" pitchFamily="34" charset="0"/>
                  </a:rPr>
                  <a:t>B</a:t>
                </a:r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625601" y="1485900"/>
              <a:ext cx="1544639" cy="396875"/>
              <a:chOff x="768" y="1344"/>
              <a:chExt cx="730" cy="346"/>
            </a:xfrm>
          </p:grpSpPr>
          <p:sp>
            <p:nvSpPr>
              <p:cNvPr id="153" name="Text Box 11"/>
              <p:cNvSpPr txBox="1">
                <a:spLocks noChangeArrowheads="1"/>
              </p:cNvSpPr>
              <p:nvPr/>
            </p:nvSpPr>
            <p:spPr bwMode="auto">
              <a:xfrm>
                <a:off x="768" y="1344"/>
                <a:ext cx="250" cy="34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chemeClr val="tx1"/>
                    </a:solidFill>
                    <a:latin typeface="Tekton" pitchFamily="34" charset="0"/>
                  </a:rPr>
                  <a:t>H</a:t>
                </a:r>
              </a:p>
            </p:txBody>
          </p:sp>
          <p:sp>
            <p:nvSpPr>
              <p:cNvPr id="154" name="Text Box 12"/>
              <p:cNvSpPr txBox="1">
                <a:spLocks noChangeArrowheads="1"/>
              </p:cNvSpPr>
              <p:nvPr/>
            </p:nvSpPr>
            <p:spPr bwMode="auto">
              <a:xfrm>
                <a:off x="1248" y="1344"/>
                <a:ext cx="250" cy="34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chemeClr val="tx1"/>
                    </a:solidFill>
                    <a:latin typeface="Tekton" pitchFamily="34" charset="0"/>
                  </a:rPr>
                  <a:t>L</a:t>
                </a:r>
              </a:p>
            </p:txBody>
          </p:sp>
        </p:grpSp>
        <p:sp>
          <p:nvSpPr>
            <p:cNvPr id="102" name="Rectangle 13"/>
            <p:cNvSpPr>
              <a:spLocks noChangeArrowheads="1"/>
            </p:cNvSpPr>
            <p:nvPr/>
          </p:nvSpPr>
          <p:spPr bwMode="auto">
            <a:xfrm>
              <a:off x="5283200" y="1028700"/>
              <a:ext cx="2235200" cy="74295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GillSans" charset="0"/>
              </a:endParaRPr>
            </a:p>
          </p:txBody>
        </p: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5689601" y="1085850"/>
              <a:ext cx="1544639" cy="396875"/>
              <a:chOff x="768" y="1344"/>
              <a:chExt cx="730" cy="332"/>
            </a:xfrm>
          </p:grpSpPr>
          <p:sp>
            <p:nvSpPr>
              <p:cNvPr id="151" name="Text Box 15"/>
              <p:cNvSpPr txBox="1">
                <a:spLocks noChangeArrowheads="1"/>
              </p:cNvSpPr>
              <p:nvPr/>
            </p:nvSpPr>
            <p:spPr bwMode="auto">
              <a:xfrm>
                <a:off x="768" y="1344"/>
                <a:ext cx="250" cy="3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chemeClr val="tx1"/>
                    </a:solidFill>
                    <a:latin typeface="Tekton" pitchFamily="34" charset="0"/>
                  </a:rPr>
                  <a:t>A</a:t>
                </a:r>
              </a:p>
            </p:txBody>
          </p:sp>
          <p:sp>
            <p:nvSpPr>
              <p:cNvPr id="152" name="Text Box 16"/>
              <p:cNvSpPr txBox="1">
                <a:spLocks noChangeArrowheads="1"/>
              </p:cNvSpPr>
              <p:nvPr/>
            </p:nvSpPr>
            <p:spPr bwMode="auto">
              <a:xfrm>
                <a:off x="1248" y="1344"/>
                <a:ext cx="250" cy="3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chemeClr val="tx1"/>
                    </a:solidFill>
                    <a:latin typeface="Tekton" pitchFamily="34" charset="0"/>
                  </a:rPr>
                  <a:t>B</a:t>
                </a:r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5689601" y="1485900"/>
              <a:ext cx="1544639" cy="396875"/>
              <a:chOff x="768" y="1344"/>
              <a:chExt cx="730" cy="346"/>
            </a:xfrm>
          </p:grpSpPr>
          <p:sp>
            <p:nvSpPr>
              <p:cNvPr id="149" name="Text Box 18"/>
              <p:cNvSpPr txBox="1">
                <a:spLocks noChangeArrowheads="1"/>
              </p:cNvSpPr>
              <p:nvPr/>
            </p:nvSpPr>
            <p:spPr bwMode="auto">
              <a:xfrm>
                <a:off x="768" y="1344"/>
                <a:ext cx="250" cy="34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chemeClr val="tx1"/>
                    </a:solidFill>
                    <a:latin typeface="Tekton" pitchFamily="34" charset="0"/>
                  </a:rPr>
                  <a:t>H</a:t>
                </a:r>
              </a:p>
            </p:txBody>
          </p:sp>
          <p:sp>
            <p:nvSpPr>
              <p:cNvPr id="150" name="Text Box 19"/>
              <p:cNvSpPr txBox="1">
                <a:spLocks noChangeArrowheads="1"/>
              </p:cNvSpPr>
              <p:nvPr/>
            </p:nvSpPr>
            <p:spPr bwMode="auto">
              <a:xfrm>
                <a:off x="1248" y="1344"/>
                <a:ext cx="250" cy="34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chemeClr val="tx1"/>
                    </a:solidFill>
                    <a:latin typeface="Tekton" pitchFamily="34" charset="0"/>
                  </a:rPr>
                  <a:t>L</a:t>
                </a:r>
              </a:p>
            </p:txBody>
          </p:sp>
        </p:grpSp>
        <p:sp>
          <p:nvSpPr>
            <p:cNvPr id="105" name="Rectangle 20"/>
            <p:cNvSpPr>
              <a:spLocks noChangeArrowheads="1"/>
            </p:cNvSpPr>
            <p:nvPr/>
          </p:nvSpPr>
          <p:spPr bwMode="auto">
            <a:xfrm>
              <a:off x="1219200" y="2457450"/>
              <a:ext cx="2235200" cy="74295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GillSans" charset="0"/>
              </a:endParaRPr>
            </a:p>
          </p:txBody>
        </p: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1625601" y="2514600"/>
              <a:ext cx="1544639" cy="396875"/>
              <a:chOff x="768" y="1344"/>
              <a:chExt cx="730" cy="332"/>
            </a:xfrm>
          </p:grpSpPr>
          <p:sp>
            <p:nvSpPr>
              <p:cNvPr id="147" name="Text Box 22"/>
              <p:cNvSpPr txBox="1">
                <a:spLocks noChangeArrowheads="1"/>
              </p:cNvSpPr>
              <p:nvPr/>
            </p:nvSpPr>
            <p:spPr bwMode="auto">
              <a:xfrm>
                <a:off x="768" y="1344"/>
                <a:ext cx="250" cy="3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chemeClr val="tx1"/>
                    </a:solidFill>
                    <a:latin typeface="Tekton" pitchFamily="34" charset="0"/>
                  </a:rPr>
                  <a:t>A</a:t>
                </a:r>
              </a:p>
            </p:txBody>
          </p:sp>
          <p:sp>
            <p:nvSpPr>
              <p:cNvPr id="148" name="Text Box 23"/>
              <p:cNvSpPr txBox="1">
                <a:spLocks noChangeArrowheads="1"/>
              </p:cNvSpPr>
              <p:nvPr/>
            </p:nvSpPr>
            <p:spPr bwMode="auto">
              <a:xfrm>
                <a:off x="1248" y="1344"/>
                <a:ext cx="250" cy="3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chemeClr val="tx1"/>
                    </a:solidFill>
                    <a:latin typeface="Tekton" pitchFamily="34" charset="0"/>
                  </a:rPr>
                  <a:t>B</a:t>
                </a:r>
              </a:p>
            </p:txBody>
          </p: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1625601" y="2914650"/>
              <a:ext cx="1544639" cy="396875"/>
              <a:chOff x="768" y="1344"/>
              <a:chExt cx="730" cy="346"/>
            </a:xfrm>
          </p:grpSpPr>
          <p:sp>
            <p:nvSpPr>
              <p:cNvPr id="145" name="Text Box 25"/>
              <p:cNvSpPr txBox="1">
                <a:spLocks noChangeArrowheads="1"/>
              </p:cNvSpPr>
              <p:nvPr/>
            </p:nvSpPr>
            <p:spPr bwMode="auto">
              <a:xfrm>
                <a:off x="768" y="1344"/>
                <a:ext cx="250" cy="34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chemeClr val="tx1"/>
                    </a:solidFill>
                    <a:latin typeface="Tekton" pitchFamily="34" charset="0"/>
                  </a:rPr>
                  <a:t>H</a:t>
                </a:r>
              </a:p>
            </p:txBody>
          </p:sp>
          <p:sp>
            <p:nvSpPr>
              <p:cNvPr id="146" name="Text Box 26"/>
              <p:cNvSpPr txBox="1">
                <a:spLocks noChangeArrowheads="1"/>
              </p:cNvSpPr>
              <p:nvPr/>
            </p:nvSpPr>
            <p:spPr bwMode="auto">
              <a:xfrm>
                <a:off x="1248" y="1344"/>
                <a:ext cx="250" cy="34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chemeClr val="tx1"/>
                    </a:solidFill>
                    <a:latin typeface="Tekton" pitchFamily="34" charset="0"/>
                  </a:rPr>
                  <a:t>L</a:t>
                </a:r>
              </a:p>
            </p:txBody>
          </p:sp>
        </p:grpSp>
        <p:sp>
          <p:nvSpPr>
            <p:cNvPr id="108" name="Rectangle 27"/>
            <p:cNvSpPr>
              <a:spLocks noChangeArrowheads="1"/>
            </p:cNvSpPr>
            <p:nvPr/>
          </p:nvSpPr>
          <p:spPr bwMode="auto">
            <a:xfrm>
              <a:off x="3251200" y="3771900"/>
              <a:ext cx="2235200" cy="74295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GillSans" charset="0"/>
              </a:endParaRPr>
            </a:p>
          </p:txBody>
        </p:sp>
        <p:grpSp>
          <p:nvGrpSpPr>
            <p:cNvPr id="10" name="Group 28"/>
            <p:cNvGrpSpPr>
              <a:grpSpLocks/>
            </p:cNvGrpSpPr>
            <p:nvPr/>
          </p:nvGrpSpPr>
          <p:grpSpPr bwMode="auto">
            <a:xfrm>
              <a:off x="3657601" y="3829050"/>
              <a:ext cx="1544639" cy="298450"/>
              <a:chOff x="768" y="1344"/>
              <a:chExt cx="730" cy="250"/>
            </a:xfrm>
          </p:grpSpPr>
          <p:sp>
            <p:nvSpPr>
              <p:cNvPr id="143" name="Text Box 29"/>
              <p:cNvSpPr txBox="1">
                <a:spLocks noChangeArrowheads="1"/>
              </p:cNvSpPr>
              <p:nvPr/>
            </p:nvSpPr>
            <p:spPr bwMode="auto">
              <a:xfrm>
                <a:off x="768" y="1344"/>
                <a:ext cx="250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chemeClr val="tx1"/>
                    </a:solidFill>
                    <a:latin typeface="Tekton" pitchFamily="34" charset="0"/>
                  </a:rPr>
                  <a:t>A</a:t>
                </a:r>
              </a:p>
            </p:txBody>
          </p:sp>
          <p:sp>
            <p:nvSpPr>
              <p:cNvPr id="144" name="Text Box 30"/>
              <p:cNvSpPr txBox="1">
                <a:spLocks noChangeArrowheads="1"/>
              </p:cNvSpPr>
              <p:nvPr/>
            </p:nvSpPr>
            <p:spPr bwMode="auto">
              <a:xfrm>
                <a:off x="1248" y="1344"/>
                <a:ext cx="250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b="1" dirty="0">
                    <a:solidFill>
                      <a:schemeClr val="tx1"/>
                    </a:solidFill>
                    <a:latin typeface="Tekton" pitchFamily="34" charset="0"/>
                  </a:rPr>
                  <a:t>B</a:t>
                </a:r>
              </a:p>
            </p:txBody>
          </p:sp>
        </p:grpSp>
        <p:sp>
          <p:nvSpPr>
            <p:cNvPr id="110" name="Text Box 31"/>
            <p:cNvSpPr txBox="1">
              <a:spLocks noChangeArrowheads="1"/>
            </p:cNvSpPr>
            <p:nvPr/>
          </p:nvSpPr>
          <p:spPr bwMode="auto">
            <a:xfrm>
              <a:off x="3657600" y="4229100"/>
              <a:ext cx="528638" cy="298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  <a:latin typeface="Tekton" pitchFamily="34" charset="0"/>
                </a:rPr>
                <a:t>H</a:t>
              </a:r>
            </a:p>
          </p:txBody>
        </p:sp>
        <p:sp>
          <p:nvSpPr>
            <p:cNvPr id="111" name="Text Box 32"/>
            <p:cNvSpPr txBox="1">
              <a:spLocks noChangeArrowheads="1"/>
            </p:cNvSpPr>
            <p:nvPr/>
          </p:nvSpPr>
          <p:spPr bwMode="auto">
            <a:xfrm>
              <a:off x="4673600" y="4229100"/>
              <a:ext cx="528638" cy="298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  <a:latin typeface="Tekton" pitchFamily="34" charset="0"/>
                </a:rPr>
                <a:t>L</a:t>
              </a:r>
            </a:p>
          </p:txBody>
        </p:sp>
        <p:sp>
          <p:nvSpPr>
            <p:cNvPr id="112" name="Line 33"/>
            <p:cNvSpPr>
              <a:spLocks noChangeShapeType="1"/>
            </p:cNvSpPr>
            <p:nvPr/>
          </p:nvSpPr>
          <p:spPr bwMode="auto">
            <a:xfrm>
              <a:off x="1828800" y="1771650"/>
              <a:ext cx="0" cy="6286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34"/>
            <p:cNvSpPr>
              <a:spLocks noChangeShapeType="1"/>
            </p:cNvSpPr>
            <p:nvPr/>
          </p:nvSpPr>
          <p:spPr bwMode="auto">
            <a:xfrm>
              <a:off x="1828800" y="3200400"/>
              <a:ext cx="0" cy="1600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35"/>
            <p:cNvSpPr>
              <a:spLocks noChangeShapeType="1"/>
            </p:cNvSpPr>
            <p:nvPr/>
          </p:nvSpPr>
          <p:spPr bwMode="auto">
            <a:xfrm>
              <a:off x="4876800" y="4514850"/>
              <a:ext cx="0" cy="285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36"/>
            <p:cNvSpPr>
              <a:spLocks noChangeShapeType="1"/>
            </p:cNvSpPr>
            <p:nvPr/>
          </p:nvSpPr>
          <p:spPr bwMode="auto">
            <a:xfrm>
              <a:off x="3860800" y="4514850"/>
              <a:ext cx="0" cy="285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37"/>
            <p:cNvSpPr>
              <a:spLocks noChangeShapeType="1"/>
            </p:cNvSpPr>
            <p:nvPr/>
          </p:nvSpPr>
          <p:spPr bwMode="auto">
            <a:xfrm>
              <a:off x="2844800" y="3200400"/>
              <a:ext cx="0" cy="285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38"/>
            <p:cNvSpPr>
              <a:spLocks noChangeShapeType="1"/>
            </p:cNvSpPr>
            <p:nvPr/>
          </p:nvSpPr>
          <p:spPr bwMode="auto">
            <a:xfrm>
              <a:off x="2844800" y="3486150"/>
              <a:ext cx="101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39"/>
            <p:cNvSpPr>
              <a:spLocks noChangeShapeType="1"/>
            </p:cNvSpPr>
            <p:nvPr/>
          </p:nvSpPr>
          <p:spPr bwMode="auto">
            <a:xfrm>
              <a:off x="3860800" y="3486150"/>
              <a:ext cx="0" cy="285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40"/>
            <p:cNvSpPr>
              <a:spLocks noChangeShapeType="1"/>
            </p:cNvSpPr>
            <p:nvPr/>
          </p:nvSpPr>
          <p:spPr bwMode="auto">
            <a:xfrm>
              <a:off x="5892800" y="742950"/>
              <a:ext cx="0" cy="285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41"/>
            <p:cNvSpPr>
              <a:spLocks noChangeShapeType="1"/>
            </p:cNvSpPr>
            <p:nvPr/>
          </p:nvSpPr>
          <p:spPr bwMode="auto">
            <a:xfrm>
              <a:off x="6908800" y="742950"/>
              <a:ext cx="0" cy="285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Rectangle 42"/>
            <p:cNvSpPr>
              <a:spLocks noChangeArrowheads="1"/>
            </p:cNvSpPr>
            <p:nvPr/>
          </p:nvSpPr>
          <p:spPr bwMode="auto">
            <a:xfrm>
              <a:off x="5283200" y="2457450"/>
              <a:ext cx="2235200" cy="74295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GillSans" charset="0"/>
              </a:endParaRPr>
            </a:p>
          </p:txBody>
        </p:sp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5689601" y="2514600"/>
              <a:ext cx="1544639" cy="396875"/>
              <a:chOff x="768" y="1344"/>
              <a:chExt cx="730" cy="333"/>
            </a:xfrm>
          </p:grpSpPr>
          <p:sp>
            <p:nvSpPr>
              <p:cNvPr id="141" name="Text Box 44"/>
              <p:cNvSpPr txBox="1">
                <a:spLocks noChangeArrowheads="1"/>
              </p:cNvSpPr>
              <p:nvPr/>
            </p:nvSpPr>
            <p:spPr bwMode="auto">
              <a:xfrm>
                <a:off x="768" y="1344"/>
                <a:ext cx="250" cy="3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chemeClr val="tx1"/>
                    </a:solidFill>
                    <a:latin typeface="Tekton" pitchFamily="34" charset="0"/>
                  </a:rPr>
                  <a:t>A</a:t>
                </a:r>
              </a:p>
            </p:txBody>
          </p:sp>
          <p:sp>
            <p:nvSpPr>
              <p:cNvPr id="142" name="Text Box 45"/>
              <p:cNvSpPr txBox="1">
                <a:spLocks noChangeArrowheads="1"/>
              </p:cNvSpPr>
              <p:nvPr/>
            </p:nvSpPr>
            <p:spPr bwMode="auto">
              <a:xfrm>
                <a:off x="1248" y="1344"/>
                <a:ext cx="250" cy="3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chemeClr val="tx1"/>
                    </a:solidFill>
                    <a:latin typeface="Tekton" pitchFamily="34" charset="0"/>
                  </a:rPr>
                  <a:t>B</a:t>
                </a:r>
              </a:p>
            </p:txBody>
          </p:sp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5689601" y="2914650"/>
              <a:ext cx="1544639" cy="396875"/>
              <a:chOff x="768" y="1344"/>
              <a:chExt cx="730" cy="346"/>
            </a:xfrm>
          </p:grpSpPr>
          <p:sp>
            <p:nvSpPr>
              <p:cNvPr id="139" name="Text Box 47"/>
              <p:cNvSpPr txBox="1">
                <a:spLocks noChangeArrowheads="1"/>
              </p:cNvSpPr>
              <p:nvPr/>
            </p:nvSpPr>
            <p:spPr bwMode="auto">
              <a:xfrm>
                <a:off x="768" y="1344"/>
                <a:ext cx="250" cy="34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chemeClr val="tx1"/>
                    </a:solidFill>
                    <a:latin typeface="Tekton" pitchFamily="34" charset="0"/>
                  </a:rPr>
                  <a:t>H</a:t>
                </a:r>
              </a:p>
            </p:txBody>
          </p:sp>
          <p:sp>
            <p:nvSpPr>
              <p:cNvPr id="140" name="Text Box 48"/>
              <p:cNvSpPr txBox="1">
                <a:spLocks noChangeArrowheads="1"/>
              </p:cNvSpPr>
              <p:nvPr/>
            </p:nvSpPr>
            <p:spPr bwMode="auto">
              <a:xfrm>
                <a:off x="1248" y="1344"/>
                <a:ext cx="250" cy="34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chemeClr val="tx1"/>
                    </a:solidFill>
                    <a:latin typeface="Tekton" pitchFamily="34" charset="0"/>
                  </a:rPr>
                  <a:t>L</a:t>
                </a:r>
              </a:p>
            </p:txBody>
          </p:sp>
        </p:grpSp>
        <p:sp>
          <p:nvSpPr>
            <p:cNvPr id="124" name="Line 49"/>
            <p:cNvSpPr>
              <a:spLocks noChangeShapeType="1"/>
            </p:cNvSpPr>
            <p:nvPr/>
          </p:nvSpPr>
          <p:spPr bwMode="auto">
            <a:xfrm>
              <a:off x="6908800" y="1771650"/>
              <a:ext cx="0" cy="6286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50"/>
            <p:cNvSpPr>
              <a:spLocks noChangeShapeType="1"/>
            </p:cNvSpPr>
            <p:nvPr/>
          </p:nvSpPr>
          <p:spPr bwMode="auto">
            <a:xfrm>
              <a:off x="6908800" y="3200400"/>
              <a:ext cx="0" cy="1600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51"/>
            <p:cNvSpPr>
              <a:spLocks noChangeShapeType="1"/>
            </p:cNvSpPr>
            <p:nvPr/>
          </p:nvSpPr>
          <p:spPr bwMode="auto">
            <a:xfrm>
              <a:off x="5892800" y="3200400"/>
              <a:ext cx="0" cy="285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52"/>
            <p:cNvSpPr>
              <a:spLocks noChangeShapeType="1"/>
            </p:cNvSpPr>
            <p:nvPr/>
          </p:nvSpPr>
          <p:spPr bwMode="auto">
            <a:xfrm>
              <a:off x="4876800" y="3486150"/>
              <a:ext cx="1016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53"/>
            <p:cNvSpPr>
              <a:spLocks noChangeShapeType="1"/>
            </p:cNvSpPr>
            <p:nvPr/>
          </p:nvSpPr>
          <p:spPr bwMode="auto">
            <a:xfrm>
              <a:off x="4876800" y="3486150"/>
              <a:ext cx="0" cy="285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54"/>
            <p:cNvSpPr>
              <a:spLocks noChangeShapeType="1"/>
            </p:cNvSpPr>
            <p:nvPr/>
          </p:nvSpPr>
          <p:spPr bwMode="auto">
            <a:xfrm>
              <a:off x="5892800" y="177165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55"/>
            <p:cNvSpPr>
              <a:spLocks noChangeShapeType="1"/>
            </p:cNvSpPr>
            <p:nvPr/>
          </p:nvSpPr>
          <p:spPr bwMode="auto">
            <a:xfrm flipH="1">
              <a:off x="2844800" y="2114550"/>
              <a:ext cx="3048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56"/>
            <p:cNvSpPr>
              <a:spLocks noChangeShapeType="1"/>
            </p:cNvSpPr>
            <p:nvPr/>
          </p:nvSpPr>
          <p:spPr bwMode="auto">
            <a:xfrm>
              <a:off x="2844800" y="211455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57"/>
            <p:cNvSpPr>
              <a:spLocks noChangeShapeType="1"/>
            </p:cNvSpPr>
            <p:nvPr/>
          </p:nvSpPr>
          <p:spPr bwMode="auto">
            <a:xfrm>
              <a:off x="2844800" y="1771650"/>
              <a:ext cx="0" cy="11430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58"/>
            <p:cNvSpPr>
              <a:spLocks noChangeShapeType="1"/>
            </p:cNvSpPr>
            <p:nvPr/>
          </p:nvSpPr>
          <p:spPr bwMode="auto">
            <a:xfrm>
              <a:off x="2844800" y="1885950"/>
              <a:ext cx="1625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59"/>
            <p:cNvSpPr>
              <a:spLocks noChangeShapeType="1"/>
            </p:cNvSpPr>
            <p:nvPr/>
          </p:nvSpPr>
          <p:spPr bwMode="auto">
            <a:xfrm>
              <a:off x="4470400" y="188595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60"/>
            <p:cNvSpPr>
              <a:spLocks noChangeShapeType="1"/>
            </p:cNvSpPr>
            <p:nvPr/>
          </p:nvSpPr>
          <p:spPr bwMode="auto">
            <a:xfrm>
              <a:off x="4470400" y="2228850"/>
              <a:ext cx="1422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61"/>
            <p:cNvSpPr>
              <a:spLocks noChangeShapeType="1"/>
            </p:cNvSpPr>
            <p:nvPr/>
          </p:nvSpPr>
          <p:spPr bwMode="auto">
            <a:xfrm>
              <a:off x="5892800" y="222885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Text Box 62"/>
            <p:cNvSpPr txBox="1">
              <a:spLocks noChangeArrowheads="1"/>
            </p:cNvSpPr>
            <p:nvPr/>
          </p:nvSpPr>
          <p:spPr bwMode="auto">
            <a:xfrm>
              <a:off x="1016000" y="4857750"/>
              <a:ext cx="1930400" cy="298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  <a:latin typeface="Tekton" pitchFamily="34" charset="0"/>
                </a:rPr>
                <a:t>Smallest</a:t>
              </a:r>
            </a:p>
          </p:txBody>
        </p:sp>
        <p:sp>
          <p:nvSpPr>
            <p:cNvPr id="138" name="Text Box 63"/>
            <p:cNvSpPr txBox="1">
              <a:spLocks noChangeArrowheads="1"/>
            </p:cNvSpPr>
            <p:nvPr/>
          </p:nvSpPr>
          <p:spPr bwMode="auto">
            <a:xfrm>
              <a:off x="6324600" y="4800600"/>
              <a:ext cx="1244600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  <a:latin typeface="Tekton" pitchFamily="34" charset="0"/>
                </a:rPr>
                <a:t>Largest</a:t>
              </a: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37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Performanţe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" name="Picture 4" descr="SpeedU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571612"/>
            <a:ext cx="6019800" cy="4676775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596" y="6286520"/>
            <a:ext cx="742955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Seth Goldstein)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37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US" sz="37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Explica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ţ</a:t>
            </a:r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ii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white">
          <a:xfrm>
            <a:off x="609600" y="1857364"/>
            <a:ext cx="802640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ro-RO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Tipuri de paralelism</a:t>
            </a: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b="1" kern="0" dirty="0" smtClean="0">
                <a:latin typeface="Arial" pitchFamily="34" charset="0"/>
                <a:cs typeface="Arial" pitchFamily="34" charset="0"/>
              </a:rPr>
              <a:t>MIMD – Multiple Instruction Multiple Data (la nivel de aplicaţie)</a:t>
            </a:r>
          </a:p>
          <a:p>
            <a:pPr marL="742950" lvl="1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SIMD</a:t>
            </a:r>
            <a:r>
              <a:rPr kumimoji="1" lang="ro-RO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ro-RO" sz="2000" b="1" kern="0" dirty="0" smtClean="0">
                <a:latin typeface="Arial" pitchFamily="34" charset="0"/>
                <a:cs typeface="Arial" pitchFamily="34" charset="0"/>
              </a:rPr>
              <a:t>– Single Instruction Multiple Data </a:t>
            </a:r>
            <a:r>
              <a:rPr kumimoji="1" lang="ro-RO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(la nivel de buclă de aplicaţie)</a:t>
            </a: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b="1" kern="0" baseline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ILP</a:t>
            </a:r>
            <a:r>
              <a:rPr kumimoji="1" lang="ro-RO" sz="2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Instruction-Level Parallelism (la nivel de instrucţie)</a:t>
            </a: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Pipeline (la nivel de buclă)</a:t>
            </a: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 nivel de bit</a:t>
            </a: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ro-RO" sz="2000" b="1" kern="0" dirty="0" smtClean="0">
              <a:latin typeface="Arial" pitchFamily="34" charset="0"/>
              <a:cs typeface="Arial" pitchFamily="34" charset="0"/>
            </a:endParaRPr>
          </a:p>
          <a:p>
            <a:pPr marL="548640"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ro-RO" sz="2400" b="1" kern="0" dirty="0" smtClean="0">
                <a:latin typeface="Arial" pitchFamily="34" charset="0"/>
                <a:cs typeface="Arial" pitchFamily="34" charset="0"/>
              </a:rPr>
              <a:t>Procesoarele de uz general folosesc doar un singur nivel de paralelism!</a:t>
            </a:r>
          </a:p>
          <a:p>
            <a:pPr marL="548640"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ro-RO" sz="2400" b="1" kern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Sistemele reconfigurabile pot folosi mai multe nivele de paralelism!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37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Instruction-Level Parallelism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Seth Goldstein)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white">
          <a:xfrm>
            <a:off x="500034" y="3786190"/>
            <a:ext cx="802640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ro-RO" sz="2400" b="1" kern="0" dirty="0" smtClean="0">
                <a:latin typeface="Arial" pitchFamily="34" charset="0"/>
                <a:cs typeface="Arial" pitchFamily="34" charset="0"/>
              </a:rPr>
              <a:t>Un procesor superscalar trebuie să estimeze graful de date la execuţie</a:t>
            </a:r>
          </a:p>
          <a:p>
            <a:pPr marL="742950" lvl="1" indent="-228600"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kumimoji="1" lang="ro-RO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Un</a:t>
            </a:r>
            <a:r>
              <a:rPr kumimoji="1" lang="ro-RO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sistem reconfigurabil </a:t>
            </a:r>
            <a:r>
              <a:rPr kumimoji="1" lang="ro-RO" sz="2400" b="1" kern="0" dirty="0" smtClean="0">
                <a:latin typeface="Arial" pitchFamily="34" charset="0"/>
                <a:cs typeface="Arial" pitchFamily="34" charset="0"/>
              </a:rPr>
              <a:t>estimează graful de date la compilare</a:t>
            </a:r>
            <a:endParaRPr kumimoji="1" lang="ro-RO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b="1" kern="0" dirty="0" smtClean="0">
                <a:latin typeface="Arial" pitchFamily="34" charset="0"/>
                <a:cs typeface="Arial" pitchFamily="34" charset="0"/>
              </a:rPr>
              <a:t>Fără limitări legate de unităţile funcţionale</a:t>
            </a: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b="1" kern="0" dirty="0" smtClean="0">
                <a:latin typeface="Arial" pitchFamily="34" charset="0"/>
                <a:cs typeface="Arial" pitchFamily="34" charset="0"/>
              </a:rPr>
              <a:t>Fără supraîncărcare datorată logicii de control</a:t>
            </a: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b="1" kern="0" dirty="0" smtClean="0">
                <a:latin typeface="Arial" pitchFamily="34" charset="0"/>
                <a:cs typeface="Arial" pitchFamily="34" charset="0"/>
              </a:rPr>
              <a:t>Fără limitări de dimensiune de pagină</a:t>
            </a:r>
          </a:p>
        </p:txBody>
      </p:sp>
      <p:pic>
        <p:nvPicPr>
          <p:cNvPr id="8" name="Picture 7" descr="il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571612"/>
            <a:ext cx="6134100" cy="221932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37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Locul între sistemele de calcul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1139796" y="2171690"/>
            <a:ext cx="660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952596" y="2000240"/>
            <a:ext cx="0" cy="400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4492596" y="2000240"/>
            <a:ext cx="0" cy="400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7032596" y="2000240"/>
            <a:ext cx="0" cy="400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28596" y="2514590"/>
            <a:ext cx="304800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Tekton" pitchFamily="34" charset="0"/>
              </a:rPr>
              <a:t>Microprocessor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374996" y="2514590"/>
            <a:ext cx="30480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Tekton" pitchFamily="34" charset="0"/>
              </a:rPr>
              <a:t>Reconfigurable</a:t>
            </a:r>
          </a:p>
          <a:p>
            <a:r>
              <a:rPr lang="en-US" sz="2000" b="1" dirty="0">
                <a:solidFill>
                  <a:schemeClr val="tx1"/>
                </a:solidFill>
                <a:latin typeface="Tekton" pitchFamily="34" charset="0"/>
              </a:rPr>
              <a:t>    Hardware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422996" y="2514590"/>
            <a:ext cx="1727200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Tekton" pitchFamily="34" charset="0"/>
              </a:rPr>
              <a:t>ASIC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white">
          <a:xfrm>
            <a:off x="508000" y="4429132"/>
            <a:ext cx="8128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ASIC </a:t>
            </a:r>
            <a:r>
              <a:rPr kumimoji="1" lang="ro-RO" sz="2000" b="1" kern="0" dirty="0" smtClean="0">
                <a:latin typeface="Arial" pitchFamily="34" charset="0"/>
                <a:cs typeface="Arial" pitchFamily="34" charset="0"/>
              </a:rPr>
              <a:t>(custom chip) 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oferă înaltă </a:t>
            </a: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performan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ţă</a:t>
            </a:r>
            <a:r>
              <a:rPr kumimoji="1" lang="ro-RO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cu c</a:t>
            </a: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ost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ul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inflexibilit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ăţii</a:t>
            </a: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Procesor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ul este foarte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flexib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dar nu adaptat la particularităţile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aplica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ţ</a:t>
            </a: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ei</a:t>
            </a: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Hardware-ul r</a:t>
            </a: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econfigurab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(FPGA – standard chip) reprezintă un compromis reuşit</a:t>
            </a: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Tx/>
              <a:buNone/>
              <a:tabLst/>
              <a:defRPr/>
            </a:pPr>
            <a:endParaRPr kumimoji="1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57158" y="6429396"/>
            <a:ext cx="742955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Russell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Tessier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214546" y="3714752"/>
            <a:ext cx="66437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o-RO" sz="2400" b="1" u="sng" dirty="0" smtClean="0">
                <a:solidFill>
                  <a:srgbClr val="3333CC"/>
                </a:solidFill>
                <a:latin typeface="Tekton" pitchFamily="34" charset="0"/>
              </a:rPr>
              <a:t>F</a:t>
            </a:r>
            <a:r>
              <a:rPr lang="ro-RO" sz="2400" b="1" dirty="0" smtClean="0">
                <a:solidFill>
                  <a:srgbClr val="3333CC"/>
                </a:solidFill>
                <a:latin typeface="Tekton" pitchFamily="34" charset="0"/>
              </a:rPr>
              <a:t>ield </a:t>
            </a:r>
            <a:r>
              <a:rPr lang="ro-RO" sz="2400" b="1" u="sng" dirty="0" smtClean="0">
                <a:solidFill>
                  <a:srgbClr val="3333CC"/>
                </a:solidFill>
                <a:latin typeface="Tekton" pitchFamily="34" charset="0"/>
              </a:rPr>
              <a:t>P</a:t>
            </a:r>
            <a:r>
              <a:rPr lang="ro-RO" sz="2400" b="1" dirty="0" smtClean="0">
                <a:solidFill>
                  <a:srgbClr val="3333CC"/>
                </a:solidFill>
                <a:latin typeface="Tekton" pitchFamily="34" charset="0"/>
              </a:rPr>
              <a:t>rogrammable </a:t>
            </a:r>
            <a:r>
              <a:rPr lang="ro-RO" sz="2400" b="1" u="sng" dirty="0" smtClean="0">
                <a:solidFill>
                  <a:srgbClr val="3333CC"/>
                </a:solidFill>
                <a:latin typeface="Tekton" pitchFamily="34" charset="0"/>
              </a:rPr>
              <a:t>G</a:t>
            </a:r>
            <a:r>
              <a:rPr lang="ro-RO" sz="2400" b="1" dirty="0" smtClean="0">
                <a:solidFill>
                  <a:srgbClr val="3333CC"/>
                </a:solidFill>
                <a:latin typeface="Tekton" pitchFamily="34" charset="0"/>
              </a:rPr>
              <a:t>ate </a:t>
            </a:r>
            <a:r>
              <a:rPr lang="ro-RO" sz="2400" b="1" u="sng" dirty="0" smtClean="0">
                <a:solidFill>
                  <a:srgbClr val="3333CC"/>
                </a:solidFill>
                <a:latin typeface="Tekton" pitchFamily="34" charset="0"/>
              </a:rPr>
              <a:t>A</a:t>
            </a:r>
            <a:r>
              <a:rPr lang="ro-RO" sz="2400" b="1" dirty="0" smtClean="0">
                <a:solidFill>
                  <a:srgbClr val="3333CC"/>
                </a:solidFill>
                <a:latin typeface="Tekton" pitchFamily="34" charset="0"/>
              </a:rPr>
              <a:t>rrays</a:t>
            </a:r>
            <a:endParaRPr lang="en-US" sz="2400" b="1" dirty="0">
              <a:solidFill>
                <a:srgbClr val="3333CC"/>
              </a:solidFill>
              <a:latin typeface="Tekton" pitchFamily="34" charset="0"/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4429124" y="3214686"/>
            <a:ext cx="0" cy="500066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37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Domenii de utilizare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white">
          <a:xfrm>
            <a:off x="508000" y="1928802"/>
            <a:ext cx="81280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ro-RO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Prototipare</a:t>
            </a:r>
            <a:r>
              <a:rPr kumimoji="1" lang="ro-RO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rapidă</a:t>
            </a: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endParaRPr kumimoji="1" lang="ro-RO" sz="2000" b="1" kern="0" dirty="0" smtClean="0">
              <a:latin typeface="Arial" pitchFamily="34" charset="0"/>
              <a:cs typeface="Arial" pitchFamily="34" charset="0"/>
            </a:endParaRPr>
          </a:p>
          <a:p>
            <a:pPr marL="0" marR="0" lvl="1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ro-RO" sz="2000" b="1" kern="0" dirty="0" smtClean="0">
                <a:latin typeface="Arial" pitchFamily="34" charset="0"/>
                <a:cs typeface="Arial" pitchFamily="34" charset="0"/>
              </a:rPr>
              <a:t>Fără</a:t>
            </a:r>
            <a:r>
              <a:rPr lang="en-US" b="1" dirty="0" smtClean="0"/>
              <a:t> </a:t>
            </a:r>
            <a:r>
              <a:rPr lang="en-US" b="1" dirty="0" err="1" smtClean="0"/>
              <a:t>timpi</a:t>
            </a:r>
            <a:r>
              <a:rPr lang="en-US" b="1" dirty="0" smtClean="0"/>
              <a:t> </a:t>
            </a:r>
            <a:r>
              <a:rPr lang="en-US" b="1" dirty="0" err="1" smtClean="0"/>
              <a:t>mor</a:t>
            </a:r>
            <a:r>
              <a:rPr lang="ro-RO" b="1" dirty="0" smtClean="0"/>
              <a:t>ţ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ro-RO" b="1" dirty="0" smtClean="0"/>
              <a:t>î</a:t>
            </a:r>
            <a:r>
              <a:rPr lang="en-US" b="1" dirty="0" err="1" smtClean="0"/>
              <a:t>ntre</a:t>
            </a:r>
            <a:r>
              <a:rPr lang="en-US" b="1" dirty="0" smtClean="0"/>
              <a:t> </a:t>
            </a:r>
            <a:r>
              <a:rPr lang="en-US" b="1" dirty="0" err="1" smtClean="0"/>
              <a:t>finalizarea</a:t>
            </a:r>
            <a:r>
              <a:rPr lang="en-US" b="1" dirty="0" smtClean="0"/>
              <a:t> design-</a:t>
            </a:r>
            <a:r>
              <a:rPr lang="en-US" b="1" dirty="0" err="1" smtClean="0"/>
              <a:t>ului</a:t>
            </a:r>
            <a:r>
              <a:rPr lang="en-US" b="1" dirty="0" smtClean="0"/>
              <a:t> </a:t>
            </a:r>
            <a:r>
              <a:rPr lang="ro-RO" b="1" dirty="0" err="1" smtClean="0"/>
              <a:t>ş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obtinerea</a:t>
            </a:r>
            <a:r>
              <a:rPr lang="en-US" b="1" dirty="0" smtClean="0"/>
              <a:t> </a:t>
            </a:r>
            <a:r>
              <a:rPr lang="en-US" b="1" dirty="0" err="1" smtClean="0"/>
              <a:t>circuitului</a:t>
            </a:r>
            <a:r>
              <a:rPr lang="en-US" b="1" dirty="0" smtClean="0"/>
              <a:t> final (</a:t>
            </a:r>
            <a:r>
              <a:rPr lang="en-US" b="1" dirty="0" err="1" smtClean="0"/>
              <a:t>func</a:t>
            </a:r>
            <a:r>
              <a:rPr lang="ro-RO" b="1" dirty="0" smtClean="0"/>
              <a:t>ţ</a:t>
            </a:r>
            <a:r>
              <a:rPr lang="en-US" b="1" dirty="0" err="1" smtClean="0"/>
              <a:t>ional</a:t>
            </a:r>
            <a:r>
              <a:rPr lang="en-US" b="1" dirty="0" smtClean="0"/>
              <a:t>)</a:t>
            </a:r>
            <a:endParaRPr lang="ro-RO" b="1" dirty="0" smtClean="0"/>
          </a:p>
          <a:p>
            <a:pPr marL="0" marR="0" lvl="1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tabLst/>
              <a:defRPr/>
            </a:pPr>
            <a:r>
              <a:rPr lang="en-US" b="1" dirty="0" smtClean="0"/>
              <a:t>Design-</a:t>
            </a:r>
            <a:r>
              <a:rPr lang="en-US" b="1" dirty="0" err="1" smtClean="0"/>
              <a:t>ul</a:t>
            </a:r>
            <a:r>
              <a:rPr lang="en-US" b="1" dirty="0" smtClean="0"/>
              <a:t> </a:t>
            </a:r>
            <a:r>
              <a:rPr lang="en-US" b="1" dirty="0" err="1" smtClean="0"/>
              <a:t>poate</a:t>
            </a:r>
            <a:r>
              <a:rPr lang="en-US" b="1" dirty="0" smtClean="0"/>
              <a:t> </a:t>
            </a:r>
            <a:r>
              <a:rPr lang="en-US" b="1" dirty="0" err="1" smtClean="0"/>
              <a:t>fi</a:t>
            </a:r>
            <a:r>
              <a:rPr lang="en-US" b="1" dirty="0" smtClean="0"/>
              <a:t> </a:t>
            </a:r>
            <a:r>
              <a:rPr lang="en-US" b="1" dirty="0" err="1" smtClean="0"/>
              <a:t>programat</a:t>
            </a:r>
            <a:r>
              <a:rPr lang="en-US" b="1" dirty="0" smtClean="0"/>
              <a:t> </a:t>
            </a:r>
            <a:r>
              <a:rPr lang="ro-RO" b="1" dirty="0" smtClean="0"/>
              <a:t>î</a:t>
            </a:r>
            <a:r>
              <a:rPr lang="en-US" b="1" dirty="0" smtClean="0"/>
              <a:t>n FPGA </a:t>
            </a:r>
            <a:r>
              <a:rPr lang="ro-RO" b="1" dirty="0" smtClean="0"/>
              <a:t>ş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testat</a:t>
            </a:r>
            <a:r>
              <a:rPr lang="en-US" b="1" dirty="0" smtClean="0"/>
              <a:t> </a:t>
            </a:r>
            <a:r>
              <a:rPr lang="en-US" b="1" dirty="0" err="1" smtClean="0"/>
              <a:t>imediat</a:t>
            </a:r>
            <a:endParaRPr lang="ro-RO" b="1" dirty="0" smtClean="0"/>
          </a:p>
          <a:p>
            <a:pPr marL="0" marR="0" lvl="1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tabLst/>
              <a:defRPr/>
            </a:pPr>
            <a:r>
              <a:rPr lang="ro-RO" b="1" dirty="0" smtClean="0"/>
              <a:t>T</a:t>
            </a:r>
            <a:r>
              <a:rPr lang="en-US" b="1" dirty="0" err="1" smtClean="0"/>
              <a:t>recerea</a:t>
            </a:r>
            <a:r>
              <a:rPr lang="en-US" b="1" dirty="0" smtClean="0"/>
              <a:t> de la </a:t>
            </a:r>
            <a:r>
              <a:rPr lang="en-US" b="1" dirty="0" err="1" smtClean="0"/>
              <a:t>prototip</a:t>
            </a:r>
            <a:r>
              <a:rPr lang="en-US" b="1" dirty="0" smtClean="0"/>
              <a:t> la </a:t>
            </a:r>
            <a:r>
              <a:rPr lang="en-US" b="1" dirty="0" err="1" smtClean="0"/>
              <a:t>produsul</a:t>
            </a:r>
            <a:r>
              <a:rPr lang="en-US" b="1" dirty="0" smtClean="0"/>
              <a:t> final </a:t>
            </a:r>
            <a:r>
              <a:rPr lang="en-US" b="1" dirty="0" err="1" smtClean="0"/>
              <a:t>comercial</a:t>
            </a:r>
            <a:r>
              <a:rPr lang="en-US" b="1" dirty="0" smtClean="0"/>
              <a:t> </a:t>
            </a:r>
            <a:r>
              <a:rPr lang="en-US" b="1" dirty="0" err="1" smtClean="0"/>
              <a:t>este</a:t>
            </a:r>
            <a:r>
              <a:rPr lang="en-US" b="1" dirty="0" smtClean="0"/>
              <a:t> </a:t>
            </a:r>
            <a:r>
              <a:rPr lang="en-US" b="1" dirty="0" err="1" smtClean="0"/>
              <a:t>mult</a:t>
            </a:r>
            <a:r>
              <a:rPr lang="en-US" b="1" dirty="0" smtClean="0"/>
              <a:t> </a:t>
            </a:r>
            <a:r>
              <a:rPr lang="en-US" b="1" dirty="0" err="1" smtClean="0"/>
              <a:t>mai</a:t>
            </a:r>
            <a:r>
              <a:rPr lang="en-US" b="1" dirty="0" smtClean="0"/>
              <a:t> u</a:t>
            </a:r>
            <a:r>
              <a:rPr lang="ro-RO" b="1" dirty="0" smtClean="0"/>
              <a:t>ş</a:t>
            </a:r>
            <a:r>
              <a:rPr lang="en-US" b="1" dirty="0" smtClean="0"/>
              <a:t>oar</a:t>
            </a:r>
            <a:r>
              <a:rPr lang="ro-RO" b="1" dirty="0" smtClean="0"/>
              <a:t>ă</a:t>
            </a:r>
            <a:r>
              <a:rPr lang="en-US" b="1" dirty="0" smtClean="0"/>
              <a:t> </a:t>
            </a:r>
            <a:r>
              <a:rPr lang="ro-RO" b="1" dirty="0" smtClean="0"/>
              <a:t>ş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mult</a:t>
            </a:r>
            <a:r>
              <a:rPr lang="en-US" b="1" dirty="0" smtClean="0"/>
              <a:t> </a:t>
            </a:r>
            <a:r>
              <a:rPr lang="en-US" b="1" dirty="0" err="1" smtClean="0"/>
              <a:t>mai</a:t>
            </a:r>
            <a:r>
              <a:rPr lang="en-US" b="1" dirty="0" smtClean="0"/>
              <a:t> </a:t>
            </a:r>
            <a:r>
              <a:rPr lang="en-US" b="1" dirty="0" err="1" smtClean="0"/>
              <a:t>usor</a:t>
            </a:r>
            <a:r>
              <a:rPr lang="en-US" b="1" dirty="0" smtClean="0"/>
              <a:t> de </a:t>
            </a:r>
            <a:r>
              <a:rPr lang="en-US" b="1" dirty="0" err="1" smtClean="0"/>
              <a:t>negociat</a:t>
            </a:r>
            <a:endParaRPr lang="ro-RO" b="1" dirty="0" smtClean="0"/>
          </a:p>
          <a:p>
            <a:pPr marL="0" marR="0" lvl="1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tabLst/>
              <a:defRPr/>
            </a:pPr>
            <a:r>
              <a:rPr lang="en-US" b="1" dirty="0" err="1" smtClean="0"/>
              <a:t>Acela</a:t>
            </a:r>
            <a:r>
              <a:rPr lang="ro-RO" b="1" dirty="0" smtClean="0"/>
              <a:t>ş</a:t>
            </a:r>
            <a:r>
              <a:rPr lang="en-US" b="1" dirty="0" err="1" smtClean="0"/>
              <a:t>i</a:t>
            </a:r>
            <a:r>
              <a:rPr lang="en-US" b="1" dirty="0" smtClean="0"/>
              <a:t> FPGA </a:t>
            </a:r>
            <a:r>
              <a:rPr lang="en-US" b="1" dirty="0" err="1" smtClean="0"/>
              <a:t>poate</a:t>
            </a:r>
            <a:r>
              <a:rPr lang="en-US" b="1" dirty="0" smtClean="0"/>
              <a:t> </a:t>
            </a:r>
            <a:r>
              <a:rPr lang="en-US" b="1" dirty="0" err="1" smtClean="0"/>
              <a:t>fi</a:t>
            </a:r>
            <a:r>
              <a:rPr lang="en-US" b="1" dirty="0" smtClean="0"/>
              <a:t> </a:t>
            </a:r>
            <a:r>
              <a:rPr lang="en-US" b="1" dirty="0" err="1" smtClean="0"/>
              <a:t>utilizat</a:t>
            </a:r>
            <a:r>
              <a:rPr lang="en-US" b="1" dirty="0" smtClean="0"/>
              <a:t> </a:t>
            </a:r>
            <a:r>
              <a:rPr lang="en-US" b="1" dirty="0" err="1" smtClean="0"/>
              <a:t>pentru</a:t>
            </a:r>
            <a:r>
              <a:rPr lang="en-US" b="1" dirty="0" smtClean="0"/>
              <a:t> </a:t>
            </a:r>
            <a:r>
              <a:rPr lang="en-US" b="1" dirty="0" err="1" smtClean="0"/>
              <a:t>realizarea</a:t>
            </a:r>
            <a:r>
              <a:rPr lang="en-US" b="1" dirty="0" smtClean="0"/>
              <a:t> </a:t>
            </a:r>
            <a:r>
              <a:rPr lang="en-US" b="1" dirty="0" err="1" smtClean="0"/>
              <a:t>mai</a:t>
            </a:r>
            <a:r>
              <a:rPr lang="en-US" b="1" dirty="0" smtClean="0"/>
              <a:t> </a:t>
            </a:r>
            <a:r>
              <a:rPr lang="en-US" b="1" dirty="0" err="1" smtClean="0"/>
              <a:t>multor</a:t>
            </a:r>
            <a:r>
              <a:rPr lang="en-US" b="1" dirty="0" smtClean="0"/>
              <a:t> design-</a:t>
            </a:r>
            <a:r>
              <a:rPr lang="en-US" b="1" dirty="0" err="1" smtClean="0"/>
              <a:t>uri</a:t>
            </a:r>
            <a:r>
              <a:rPr lang="en-US" b="1" dirty="0" smtClean="0"/>
              <a:t> </a:t>
            </a:r>
            <a:r>
              <a:rPr lang="en-US" b="1" dirty="0" err="1" smtClean="0"/>
              <a:t>fiind</a:t>
            </a:r>
            <a:r>
              <a:rPr lang="en-US" b="1" dirty="0" smtClean="0"/>
              <a:t> </a:t>
            </a:r>
            <a:r>
              <a:rPr lang="en-US" b="1" dirty="0" err="1" smtClean="0"/>
              <a:t>astfel</a:t>
            </a:r>
            <a:r>
              <a:rPr lang="en-US" b="1" dirty="0" smtClean="0"/>
              <a:t> </a:t>
            </a:r>
            <a:r>
              <a:rPr lang="en-US" b="1" dirty="0" err="1" smtClean="0"/>
              <a:t>mult</a:t>
            </a:r>
            <a:r>
              <a:rPr lang="en-US" b="1" dirty="0" smtClean="0"/>
              <a:t> </a:t>
            </a:r>
            <a:r>
              <a:rPr lang="en-US" b="1" dirty="0" err="1" smtClean="0"/>
              <a:t>reduse</a:t>
            </a:r>
            <a:r>
              <a:rPr lang="en-US" b="1" dirty="0" smtClean="0"/>
              <a:t> </a:t>
            </a:r>
            <a:r>
              <a:rPr lang="en-US" b="1" dirty="0" err="1" smtClean="0"/>
              <a:t>costurile</a:t>
            </a:r>
            <a:r>
              <a:rPr lang="en-US" b="1" dirty="0" smtClean="0"/>
              <a:t> </a:t>
            </a:r>
            <a:r>
              <a:rPr lang="en-US" b="1" dirty="0" err="1" smtClean="0"/>
              <a:t>materiale</a:t>
            </a:r>
            <a:endParaRPr lang="en-US" b="1" dirty="0" smtClean="0"/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Tx/>
              <a:buNone/>
              <a:tabLst/>
              <a:defRPr/>
            </a:pPr>
            <a:endParaRPr kumimoji="1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37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Domenii de utilizare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white">
          <a:xfrm>
            <a:off x="508000" y="1928802"/>
            <a:ext cx="81280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ro-RO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In-System Customization</a:t>
            </a: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endParaRPr kumimoji="1" lang="ro-RO" sz="2000" b="1" kern="0" dirty="0" smtClean="0">
              <a:latin typeface="Arial" pitchFamily="34" charset="0"/>
              <a:cs typeface="Arial" pitchFamily="34" charset="0"/>
            </a:endParaRPr>
          </a:p>
          <a:p>
            <a:pPr marL="0" marR="0" lvl="1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ro-RO" sz="2000" b="1" kern="0" dirty="0" smtClean="0">
                <a:latin typeface="Arial" pitchFamily="34" charset="0"/>
                <a:cs typeface="Arial" pitchFamily="34" charset="0"/>
              </a:rPr>
              <a:t>Timpul de punere pe piaţă înseamnă un produs funcţional dar cu minimă funcţionalitate</a:t>
            </a:r>
            <a:endParaRPr lang="ro-RO" b="1" dirty="0" smtClean="0"/>
          </a:p>
          <a:p>
            <a:pPr marL="0" marR="0" lvl="1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tabLst/>
              <a:defRPr/>
            </a:pPr>
            <a:r>
              <a:rPr lang="ro-RO" b="1" dirty="0" smtClean="0"/>
              <a:t>Aceasta reclamă posibilitatea de upgrade, care nu poate fi aplicată la ASIC-uri</a:t>
            </a:r>
          </a:p>
          <a:p>
            <a:pPr marL="0" marR="0" lvl="1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tabLst/>
              <a:defRPr/>
            </a:pPr>
            <a:r>
              <a:rPr lang="ro-RO" b="1" dirty="0" smtClean="0"/>
              <a:t>In-System Customization înseamnă upgrade post-vânzare</a:t>
            </a:r>
          </a:p>
          <a:p>
            <a:pPr marL="0" marR="0" lvl="1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tabLst/>
              <a:defRPr/>
            </a:pPr>
            <a:r>
              <a:rPr lang="ro-RO" b="1" dirty="0" smtClean="0"/>
              <a:t>Exemplu</a:t>
            </a:r>
            <a:r>
              <a:rPr lang="en-US" b="1" dirty="0" smtClean="0"/>
              <a:t>:</a:t>
            </a:r>
            <a:r>
              <a:rPr lang="ro-RO" b="1" dirty="0" smtClean="0"/>
              <a:t> Mars rover conţine circuite </a:t>
            </a:r>
            <a:r>
              <a:rPr lang="en-US" b="1" dirty="0" smtClean="0"/>
              <a:t>FPGA </a:t>
            </a:r>
            <a:r>
              <a:rPr lang="ro-RO" b="1" dirty="0" smtClean="0"/>
              <a:t>a căror configuraţie poate fi modificată de pe Pământ</a:t>
            </a:r>
            <a:endParaRPr lang="en-US" b="1" dirty="0" smtClean="0"/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Tx/>
              <a:buNone/>
              <a:tabLst/>
              <a:defRPr/>
            </a:pPr>
            <a:endParaRPr kumimoji="1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37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Domenii de utilizare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white">
          <a:xfrm>
            <a:off x="508000" y="1928802"/>
            <a:ext cx="81280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ro-RO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Computaţie multi-mod</a:t>
            </a: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endParaRPr kumimoji="1" lang="ro-RO" sz="2000" b="1" kern="0" dirty="0" smtClean="0">
              <a:latin typeface="Arial" pitchFamily="34" charset="0"/>
              <a:cs typeface="Arial" pitchFamily="34" charset="0"/>
            </a:endParaRPr>
          </a:p>
          <a:p>
            <a:pPr marL="0" marR="0" lvl="1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ro-RO" sz="2000" b="1" kern="0" dirty="0" smtClean="0">
                <a:latin typeface="Arial" pitchFamily="34" charset="0"/>
                <a:cs typeface="Arial" pitchFamily="34" charset="0"/>
              </a:rPr>
              <a:t>Utilizăm o paletă de dispozitive electronice care trebuie interconectate</a:t>
            </a:r>
          </a:p>
          <a:p>
            <a:pPr marL="0" marR="0" lvl="1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ro-RO" sz="2000" b="1" kern="0" dirty="0" smtClean="0">
                <a:latin typeface="Arial" pitchFamily="34" charset="0"/>
                <a:cs typeface="Arial" pitchFamily="34" charset="0"/>
              </a:rPr>
              <a:t>Parametrii de interconectare sunt diferiţi pentru utilizatori diferiţi ai aceluiaşi dispozitiv</a:t>
            </a:r>
          </a:p>
          <a:p>
            <a:pPr marL="0" marR="0" lvl="1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ro-RO" sz="2000" b="1" kern="0" dirty="0" smtClean="0">
                <a:latin typeface="Arial" pitchFamily="34" charset="0"/>
                <a:cs typeface="Arial" pitchFamily="34" charset="0"/>
              </a:rPr>
              <a:t>O platformă reconfigurabilă poate asigura interfaţa potrivită precum şi posibilităţi de extindere </a:t>
            </a:r>
            <a:endParaRPr lang="en-US" b="1" dirty="0" smtClean="0"/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Tx/>
              <a:buNone/>
              <a:tabLst/>
              <a:defRPr/>
            </a:pPr>
            <a:endParaRPr kumimoji="1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4424" y="1357299"/>
            <a:ext cx="7829576" cy="5500701"/>
          </a:xfrm>
        </p:spPr>
        <p:txBody>
          <a:bodyPr/>
          <a:lstStyle/>
          <a:p>
            <a:pPr marL="1371600" lvl="2" indent="-457200">
              <a:lnSpc>
                <a:spcPct val="170000"/>
              </a:lnSpc>
              <a:buNone/>
            </a:pPr>
            <a:r>
              <a:rPr lang="en-US" sz="2000" b="1" dirty="0" smtClean="0"/>
              <a:t>0.	</a:t>
            </a:r>
            <a:r>
              <a:rPr lang="en-US" sz="1800" b="1" dirty="0" smtClean="0"/>
              <a:t>BIBLIOGRAFIE</a:t>
            </a:r>
          </a:p>
          <a:p>
            <a:pPr marL="1371600" lvl="2" indent="-457200">
              <a:lnSpc>
                <a:spcPct val="170000"/>
              </a:lnSpc>
              <a:buFont typeface="+mj-lt"/>
              <a:buAutoNum type="arabicPeriod"/>
            </a:pPr>
            <a:r>
              <a:rPr lang="ro-RO" sz="1800" b="1" dirty="0" smtClean="0"/>
              <a:t>INTRODUCERE</a:t>
            </a:r>
            <a:endParaRPr lang="ro-RO" sz="1800" b="1" dirty="0"/>
          </a:p>
          <a:p>
            <a:pPr marL="1371600" lvl="2" indent="-457200">
              <a:lnSpc>
                <a:spcPct val="170000"/>
              </a:lnSpc>
              <a:buFont typeface="Wingdings" pitchFamily="2" charset="2"/>
              <a:buAutoNum type="arabicPeriod"/>
            </a:pPr>
            <a:r>
              <a:rPr lang="ro-RO" sz="1800" b="1" dirty="0" smtClean="0"/>
              <a:t>ARHITECTURI RECONFIGURABILE</a:t>
            </a:r>
            <a:endParaRPr lang="ro-RO" sz="1800" b="1" dirty="0"/>
          </a:p>
          <a:p>
            <a:pPr marL="1371600" lvl="2" indent="-457200">
              <a:lnSpc>
                <a:spcPct val="170000"/>
              </a:lnSpc>
              <a:buFont typeface="Wingdings" pitchFamily="2" charset="2"/>
              <a:buAutoNum type="arabicPeriod"/>
            </a:pPr>
            <a:r>
              <a:rPr lang="ro-RO" sz="1800" b="1" dirty="0" smtClean="0"/>
              <a:t>IMPLEMENTARE</a:t>
            </a:r>
            <a:endParaRPr lang="ro-RO" sz="1800" b="1" dirty="0"/>
          </a:p>
          <a:p>
            <a:pPr marL="1371600" lvl="2" indent="-457200">
              <a:lnSpc>
                <a:spcPct val="170000"/>
              </a:lnSpc>
              <a:buFont typeface="Wingdings" pitchFamily="2" charset="2"/>
              <a:buAutoNum type="arabicPeriod"/>
            </a:pPr>
            <a:r>
              <a:rPr lang="ro-RO" sz="1800" b="1" dirty="0" smtClean="0"/>
              <a:t>SINTEZĂ HIGH-LEVEL</a:t>
            </a:r>
            <a:endParaRPr lang="ro-RO" sz="1800" b="1" dirty="0"/>
          </a:p>
          <a:p>
            <a:pPr marL="1371600" lvl="2" indent="-457200">
              <a:lnSpc>
                <a:spcPct val="170000"/>
              </a:lnSpc>
              <a:buFont typeface="Wingdings" pitchFamily="2" charset="2"/>
              <a:buAutoNum type="arabicPeriod"/>
            </a:pPr>
            <a:r>
              <a:rPr lang="ro-RO" sz="1800" b="1" dirty="0" smtClean="0"/>
              <a:t>PLASARE TEMPORALĂ</a:t>
            </a:r>
            <a:endParaRPr lang="en-US" sz="1800" b="1" dirty="0"/>
          </a:p>
          <a:p>
            <a:pPr marL="1371600" lvl="2" indent="-457200">
              <a:lnSpc>
                <a:spcPct val="170000"/>
              </a:lnSpc>
              <a:buFont typeface="Wingdings" pitchFamily="2" charset="2"/>
              <a:buAutoNum type="arabicPeriod"/>
            </a:pPr>
            <a:r>
              <a:rPr lang="ro-RO" sz="1800" b="1" dirty="0" smtClean="0"/>
              <a:t>COMUNICARE ONLINE</a:t>
            </a:r>
          </a:p>
          <a:p>
            <a:pPr marL="1371600" lvl="2" indent="-457200">
              <a:lnSpc>
                <a:spcPct val="170000"/>
              </a:lnSpc>
              <a:buFont typeface="Wingdings" pitchFamily="2" charset="2"/>
              <a:buAutoNum type="arabicPeriod"/>
            </a:pPr>
            <a:r>
              <a:rPr lang="ro-RO" sz="1800" b="1" dirty="0" smtClean="0"/>
              <a:t>RECONFIGURARE PARŢIALĂ</a:t>
            </a:r>
            <a:endParaRPr lang="en-US" sz="1800" b="1" dirty="0"/>
          </a:p>
          <a:p>
            <a:pPr marL="1371600" lvl="2" indent="-457200">
              <a:lnSpc>
                <a:spcPct val="170000"/>
              </a:lnSpc>
              <a:buFont typeface="Wingdings" pitchFamily="2" charset="2"/>
              <a:buAutoNum type="arabicPeriod"/>
            </a:pPr>
            <a:r>
              <a:rPr lang="ro-RO" sz="1800" b="1" dirty="0" smtClean="0"/>
              <a:t>SoPC</a:t>
            </a:r>
            <a:endParaRPr lang="en-US" sz="1800" b="1" dirty="0"/>
          </a:p>
          <a:p>
            <a:pPr marL="1371600" lvl="2" indent="-457200">
              <a:lnSpc>
                <a:spcPct val="170000"/>
              </a:lnSpc>
              <a:buFont typeface="Wingdings" pitchFamily="2" charset="2"/>
              <a:buAutoNum type="arabicPeriod"/>
            </a:pPr>
            <a:r>
              <a:rPr lang="ro-RO" sz="1800" b="1" dirty="0" smtClean="0"/>
              <a:t>APLICAŢII</a:t>
            </a:r>
            <a:endParaRPr lang="en-US" sz="1800" b="1" dirty="0"/>
          </a:p>
          <a:p>
            <a:pPr marL="1371600" lvl="2" indent="-457200">
              <a:lnSpc>
                <a:spcPct val="170000"/>
              </a:lnSpc>
              <a:buFont typeface="Wingdings" pitchFamily="2" charset="2"/>
              <a:buAutoNum type="arabicPeriod"/>
            </a:pPr>
            <a:endParaRPr lang="en-US" sz="2000" b="1" dirty="0"/>
          </a:p>
          <a:p>
            <a:pPr marL="1371600" lvl="2" indent="-457200">
              <a:lnSpc>
                <a:spcPct val="170000"/>
              </a:lnSpc>
              <a:buFont typeface="Wingdings" pitchFamily="2" charset="2"/>
              <a:buAutoNum type="arabicPeriod"/>
            </a:pPr>
            <a:endParaRPr lang="ro-RO" sz="2000" b="1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pPr algn="ctr"/>
            <a:r>
              <a:rPr lang="ro-RO" sz="4500" dirty="0" smtClean="0"/>
              <a:t>Ce</a:t>
            </a:r>
            <a:r>
              <a:rPr lang="en-US" sz="4500" dirty="0" smtClean="0"/>
              <a:t> #@$% </a:t>
            </a:r>
            <a:r>
              <a:rPr lang="ro-RO" sz="4500" dirty="0" smtClean="0"/>
              <a:t>curs este </a:t>
            </a:r>
            <a:r>
              <a:rPr lang="ro-RO" sz="4500" dirty="0"/>
              <a:t>ă</a:t>
            </a:r>
            <a:r>
              <a:rPr lang="ro-RO" sz="4500" dirty="0" smtClean="0"/>
              <a:t>sta </a:t>
            </a:r>
            <a:r>
              <a:rPr lang="en-US" sz="4500" dirty="0" smtClean="0"/>
              <a:t>?</a:t>
            </a:r>
            <a:endParaRPr lang="en-GB" sz="45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0298" y="1285836"/>
            <a:ext cx="664370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1371600" marR="0" lvl="2" indent="-457200" algn="l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o-RO" sz="3200" b="1" kern="0" dirty="0" smtClean="0">
                <a:solidFill>
                  <a:srgbClr val="002060"/>
                </a:solidFill>
                <a:latin typeface="+mn-lt"/>
              </a:rPr>
              <a:t>-1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.	</a:t>
            </a:r>
            <a:r>
              <a:rPr kumimoji="0" lang="ro-RO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ADMIN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0" marR="0" lvl="2" algn="l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o-R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Sala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lab:</a:t>
            </a:r>
            <a:r>
              <a:rPr kumimoji="0" lang="ro-R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B520</a:t>
            </a:r>
          </a:p>
          <a:p>
            <a:pPr marL="0" marR="0" lvl="2" algn="l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Curs: </a:t>
            </a:r>
            <a:r>
              <a:rPr kumimoji="0" lang="ro-R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Ş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.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L.dr.ing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Lucian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Prodan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(tot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timpul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!)</a:t>
            </a:r>
            <a:endParaRPr kumimoji="0" lang="ro-RO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  <a:p>
            <a:pPr marL="0" marR="0" lvl="2" algn="l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Lab: idem –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nu tot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timpul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;-)</a:t>
            </a:r>
            <a:endParaRPr kumimoji="0" lang="ro-RO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  <a:p>
            <a:pPr marL="0" marR="0" lvl="2" algn="l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Web: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hlinkClick r:id="rId2"/>
              </a:rPr>
              <a:t>www.acsa.upt.ro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  <a:p>
            <a:pPr marL="0" marR="0" lvl="2" algn="l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kern="0" noProof="0" dirty="0" smtClean="0">
                <a:solidFill>
                  <a:srgbClr val="002060"/>
                </a:solidFill>
                <a:latin typeface="+mn-lt"/>
              </a:rPr>
              <a:t>Email: lprodan@cs.upt.ro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  <a:p>
            <a:pPr marL="1371600" marR="0" lvl="2" indent="-457200" algn="l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  <a:p>
            <a:pPr marL="1371600" marR="0" lvl="2" indent="-457200" algn="l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endParaRPr kumimoji="0" lang="ro-RO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3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3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3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3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3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3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3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3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300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3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3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3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3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3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uiExpand="1" build="p" bldLvl="5" autoUpdateAnimBg="0"/>
      <p:bldP spid="71685" grpId="0" autoUpdateAnimBg="0"/>
      <p:bldP spid="4" grpId="0" uiExpand="1" build="p" bldLvl="5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37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Domenii de utilizare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white">
          <a:xfrm>
            <a:off x="508000" y="1928802"/>
            <a:ext cx="81280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ro-RO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Computaţie adaptivă</a:t>
            </a: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endParaRPr kumimoji="1" lang="ro-RO" sz="2000" b="1" kern="0" dirty="0" smtClean="0">
              <a:latin typeface="Arial" pitchFamily="34" charset="0"/>
              <a:cs typeface="Arial" pitchFamily="34" charset="0"/>
            </a:endParaRPr>
          </a:p>
          <a:p>
            <a:pPr marL="0" marR="0" lvl="1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ro-RO" sz="2000" b="1" kern="0" dirty="0" smtClean="0">
                <a:latin typeface="Arial" pitchFamily="34" charset="0"/>
                <a:cs typeface="Arial" pitchFamily="34" charset="0"/>
              </a:rPr>
              <a:t>Ubiquitous and Pervasive Computing – Computer Anytime Anywhere</a:t>
            </a:r>
          </a:p>
          <a:p>
            <a:pPr marL="0" marR="0" lvl="1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ro-RO" sz="2000" b="1" kern="0" dirty="0" smtClean="0">
                <a:latin typeface="Arial" pitchFamily="34" charset="0"/>
                <a:cs typeface="Arial" pitchFamily="34" charset="0"/>
              </a:rPr>
              <a:t>Parametri impredictibili şi variabili fac imposibilă o strategie de tip compile-time</a:t>
            </a:r>
          </a:p>
          <a:p>
            <a:pPr marL="0" marR="0" lvl="1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ro-RO" sz="2000" b="1" kern="0" dirty="0" smtClean="0">
                <a:latin typeface="Arial" pitchFamily="34" charset="0"/>
                <a:cs typeface="Arial" pitchFamily="34" charset="0"/>
              </a:rPr>
              <a:t>O platformă reconfigurabilă satisface cerinţele adaptabilităţii run-time</a:t>
            </a:r>
            <a:endParaRPr lang="en-US" b="1" dirty="0" smtClean="0"/>
          </a:p>
          <a:p>
            <a:endParaRPr lang="ro-RO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37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Locul între sistemele de calcul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9" name="Picture 18" descr="clas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571611"/>
            <a:ext cx="7572428" cy="5199561"/>
          </a:xfrm>
          <a:prstGeom prst="rect">
            <a:avLst/>
          </a:prstGeom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071538" y="6429396"/>
            <a:ext cx="671517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Cristophe Bobda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37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PLD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3" name="Rectangle 3"/>
          <p:cNvSpPr txBox="1">
            <a:spLocks noChangeArrowheads="1"/>
          </p:cNvSpPr>
          <p:nvPr/>
        </p:nvSpPr>
        <p:spPr bwMode="white">
          <a:xfrm>
            <a:off x="4429124" y="2285992"/>
            <a:ext cx="435771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Istoric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:</a:t>
            </a:r>
            <a:r>
              <a:rPr kumimoji="1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PLD</a:t>
            </a:r>
            <a:r>
              <a:rPr kumimoji="1" lang="ro-RO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-</a:t>
            </a:r>
            <a:r>
              <a:rPr kumimoji="1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urile</a:t>
            </a:r>
            <a:r>
              <a:rPr kumimoji="1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1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ofereau</a:t>
            </a:r>
            <a:r>
              <a:rPr kumimoji="1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2 </a:t>
            </a:r>
            <a:r>
              <a:rPr kumimoji="1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nivele</a:t>
            </a:r>
            <a:r>
              <a:rPr kumimoji="1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de logic</a:t>
            </a:r>
            <a:r>
              <a:rPr kumimoji="1" lang="ro-RO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ă</a:t>
            </a:r>
            <a:r>
              <a:rPr kumimoji="1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1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programabil</a:t>
            </a:r>
            <a:r>
              <a:rPr kumimoji="1" lang="ro-RO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ă (</a:t>
            </a:r>
            <a:r>
              <a:rPr kumimoji="1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fuzibil</a:t>
            </a:r>
            <a:r>
              <a:rPr kumimoji="1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1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1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1" lang="ro-RO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antifuzibil)</a:t>
            </a: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ro-RO" sz="2000" b="1" kern="0" dirty="0" smtClean="0">
                <a:solidFill>
                  <a:srgbClr val="002060"/>
                </a:solidFill>
                <a:latin typeface="+mn-lt"/>
              </a:rPr>
              <a:t>Dacă doar primul nivel era programabil – PAL (Programmable Array Logic) – figura</a:t>
            </a: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tabLst/>
              <a:defRPr/>
            </a:pPr>
            <a:endParaRPr kumimoji="1" lang="ro-RO" sz="2000" b="1" kern="0" dirty="0" smtClean="0">
              <a:solidFill>
                <a:srgbClr val="002060"/>
              </a:solidFill>
              <a:latin typeface="+mn-lt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Tx/>
              <a:buNone/>
              <a:tabLst/>
              <a:defRPr/>
            </a:pP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31527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white">
          <a:xfrm>
            <a:off x="4357686" y="1785926"/>
            <a:ext cx="435771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ro-RO" sz="2000" b="1" kern="0" dirty="0" smtClean="0">
                <a:solidFill>
                  <a:srgbClr val="002060"/>
                </a:solidFill>
                <a:latin typeface="+mn-lt"/>
              </a:rPr>
              <a:t>Dacă ambele nivele erau programabile – PLA (Programmable Logic Array) – figura</a:t>
            </a:r>
          </a:p>
          <a:p>
            <a:pPr marL="0" lvl="1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</a:pP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Interconectau părţi majore dintr-un design amplu – </a:t>
            </a:r>
            <a:r>
              <a:rPr kumimoji="1" lang="ro-RO" sz="2000" b="1" kern="0" dirty="0" smtClean="0">
                <a:solidFill>
                  <a:srgbClr val="002060"/>
                </a:solidFill>
                <a:latin typeface="+mn-lt"/>
              </a:rPr>
              <a:t>glue logic</a:t>
            </a:r>
          </a:p>
          <a:p>
            <a:pPr marL="0" lvl="1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</a:pPr>
            <a:r>
              <a:rPr kumimoji="1" lang="ro-RO" sz="2000" b="1" kern="0" dirty="0" smtClean="0">
                <a:solidFill>
                  <a:srgbClr val="002060"/>
                </a:solidFill>
                <a:latin typeface="+mn-lt"/>
              </a:rPr>
              <a:t>FPGA</a:t>
            </a:r>
            <a:r>
              <a:rPr kumimoji="1" lang="en-US" sz="2000" b="1" kern="0" dirty="0" smtClean="0">
                <a:solidFill>
                  <a:srgbClr val="002060"/>
                </a:solidFill>
                <a:latin typeface="+mn-lt"/>
              </a:rPr>
              <a:t>: l</a:t>
            </a:r>
            <a:r>
              <a:rPr kumimoji="1" lang="ro-RO" sz="2000" b="1" kern="0" dirty="0" smtClean="0">
                <a:solidFill>
                  <a:srgbClr val="002060"/>
                </a:solidFill>
                <a:latin typeface="+mn-lt"/>
              </a:rPr>
              <a:t>ogică programabilă multi-nivel</a:t>
            </a:r>
            <a:r>
              <a:rPr kumimoji="1" lang="en-US" sz="2000" b="1" kern="0" dirty="0" smtClean="0">
                <a:solidFill>
                  <a:srgbClr val="002060"/>
                </a:solidFill>
                <a:latin typeface="+mn-lt"/>
              </a:rPr>
              <a:t>, f</a:t>
            </a:r>
            <a:r>
              <a:rPr kumimoji="1" lang="ro-RO" sz="2000" b="1" kern="0" dirty="0" smtClean="0">
                <a:solidFill>
                  <a:srgbClr val="002060"/>
                </a:solidFill>
                <a:latin typeface="+mn-lt"/>
              </a:rPr>
              <a:t>ără limitări, cu elemente logice şi interconexiuni programabile</a:t>
            </a:r>
          </a:p>
          <a:p>
            <a:pPr marL="0" lvl="1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</a:pPr>
            <a:r>
              <a:rPr kumimoji="1" lang="ro-RO" sz="2000" b="1" kern="0" dirty="0" smtClean="0">
                <a:solidFill>
                  <a:srgbClr val="002060"/>
                </a:solidFill>
                <a:latin typeface="+mn-lt"/>
              </a:rPr>
              <a:t>26 septembrie 1989 – Ross Freeman patentează conceptul de FPGA bazat pe SRAM</a:t>
            </a: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Tx/>
              <a:buNone/>
              <a:tabLst/>
              <a:defRPr/>
            </a:pP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14554"/>
            <a:ext cx="31527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7158" y="6429396"/>
            <a:ext cx="742955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Cristophe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Bobda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37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CPLD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white">
          <a:xfrm>
            <a:off x="4500562" y="1857364"/>
            <a:ext cx="435771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ro-RO" sz="2000" b="1" kern="0" dirty="0" smtClean="0">
                <a:solidFill>
                  <a:srgbClr val="002060"/>
                </a:solidFill>
                <a:latin typeface="+mn-lt"/>
              </a:rPr>
              <a:t>Complex Programmable Logic Device</a:t>
            </a: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ro-RO" sz="2000" b="1" kern="0" dirty="0" smtClean="0">
                <a:solidFill>
                  <a:srgbClr val="002060"/>
                </a:solidFill>
                <a:latin typeface="+mn-lt"/>
              </a:rPr>
              <a:t>Extinde conceptul de PLD, care oferea logică limitată</a:t>
            </a:r>
          </a:p>
          <a:p>
            <a:pPr marL="0" lvl="1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</a:pP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Bazat pe macrocelule, blocuri IO şi reţea de interconectare</a:t>
            </a:r>
          </a:p>
          <a:p>
            <a:pPr marL="0" lvl="1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</a:pPr>
            <a:r>
              <a:rPr kumimoji="1" lang="ro-RO" sz="2000" b="1" kern="0" dirty="0" smtClean="0">
                <a:solidFill>
                  <a:srgbClr val="002060"/>
                </a:solidFill>
                <a:latin typeface="+mn-lt"/>
              </a:rPr>
              <a:t>O macrocelulă e formată din mai multe PLA-uri şi bistabile</a:t>
            </a:r>
          </a:p>
          <a:p>
            <a:pPr marL="0" lvl="1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</a:pP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Totuşi, logica rămâne limitată faţă de FPGA-uri</a:t>
            </a:r>
          </a:p>
          <a:p>
            <a:pPr marL="0" lvl="1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</a:pPr>
            <a:r>
              <a:rPr kumimoji="1" lang="ro-RO" sz="2000" b="1" kern="0" dirty="0" smtClean="0">
                <a:solidFill>
                  <a:srgbClr val="002060"/>
                </a:solidFill>
                <a:latin typeface="+mn-lt"/>
              </a:rPr>
              <a:t>Folosite ca şi glue logic sau ca şi dispozitive de configurare pentru FPGA-uri</a:t>
            </a: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Tx/>
              <a:buNone/>
              <a:tabLst/>
              <a:defRPr/>
            </a:pP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7" name="Picture 6" descr="CPL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285992"/>
            <a:ext cx="3935876" cy="35719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7158" y="6429396"/>
            <a:ext cx="742955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Cristophe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Bobda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37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FPGA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white">
          <a:xfrm>
            <a:off x="5000628" y="1714488"/>
            <a:ext cx="392909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ro-RO" sz="2000" b="1" kern="0" dirty="0" smtClean="0">
                <a:solidFill>
                  <a:srgbClr val="002060"/>
                </a:solidFill>
                <a:latin typeface="+mn-lt"/>
              </a:rPr>
              <a:t>Field Programmable Gate Array</a:t>
            </a: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ro-RO" sz="2000" b="1" kern="0" dirty="0" smtClean="0">
                <a:solidFill>
                  <a:srgbClr val="002060"/>
                </a:solidFill>
                <a:latin typeface="+mn-lt"/>
              </a:rPr>
              <a:t>Introdus în 1985 de Xilinx</a:t>
            </a: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Arhitectură similară CPLD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457200" lvl="2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defRPr/>
            </a:pPr>
            <a:r>
              <a:rPr lang="en-US" sz="2000" b="1" dirty="0" smtClean="0"/>
              <a:t>– logic block</a:t>
            </a:r>
          </a:p>
          <a:p>
            <a:pPr marL="457200" lvl="2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defRPr/>
            </a:pPr>
            <a:r>
              <a:rPr lang="en-US" sz="2000" b="1" dirty="0" smtClean="0"/>
              <a:t>– Interconnection</a:t>
            </a:r>
          </a:p>
          <a:p>
            <a:pPr marL="457200" lvl="2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defRPr/>
            </a:pPr>
            <a:r>
              <a:rPr lang="en-US" sz="2000" b="1" dirty="0" smtClean="0"/>
              <a:t>– Input/output</a:t>
            </a:r>
          </a:p>
          <a:p>
            <a:pPr marL="0" lvl="1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defRPr/>
            </a:pPr>
            <a:r>
              <a:rPr lang="en-US" sz="2000" b="1" dirty="0" err="1" smtClean="0">
                <a:solidFill>
                  <a:srgbClr val="002060"/>
                </a:solidFill>
                <a:latin typeface="Tahoma"/>
              </a:rPr>
              <a:t>Totul</a:t>
            </a:r>
            <a:r>
              <a:rPr lang="en-US" sz="2000" b="1" dirty="0" smtClean="0">
                <a:solidFill>
                  <a:srgbClr val="002060"/>
                </a:solidFill>
                <a:latin typeface="Tahoma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ahoma"/>
              </a:rPr>
              <a:t>programabil</a:t>
            </a:r>
            <a:r>
              <a:rPr lang="en-US" sz="2000" b="1" dirty="0" smtClean="0">
                <a:solidFill>
                  <a:srgbClr val="002060"/>
                </a:solidFill>
                <a:latin typeface="Tahoma"/>
              </a:rPr>
              <a:t> de </a:t>
            </a:r>
            <a:r>
              <a:rPr lang="en-US" sz="2000" b="1" dirty="0" err="1" smtClean="0">
                <a:solidFill>
                  <a:srgbClr val="002060"/>
                </a:solidFill>
                <a:latin typeface="Tahoma"/>
              </a:rPr>
              <a:t>utilizator</a:t>
            </a:r>
            <a:r>
              <a:rPr lang="en-US" sz="2000" b="1" dirty="0" smtClean="0">
                <a:solidFill>
                  <a:srgbClr val="002060"/>
                </a:solidFill>
                <a:latin typeface="Tahoma"/>
              </a:rPr>
              <a:t>!</a:t>
            </a:r>
          </a:p>
          <a:p>
            <a:pPr marL="0" lvl="1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Tahoma"/>
              </a:rPr>
              <a:t>Mai </a:t>
            </a:r>
            <a:r>
              <a:rPr lang="en-US" sz="2000" b="1" dirty="0" err="1" smtClean="0">
                <a:solidFill>
                  <a:srgbClr val="002060"/>
                </a:solidFill>
                <a:latin typeface="Tahoma"/>
              </a:rPr>
              <a:t>multe</a:t>
            </a:r>
            <a:r>
              <a:rPr lang="en-US" sz="2000" b="1" dirty="0" smtClean="0">
                <a:solidFill>
                  <a:srgbClr val="002060"/>
                </a:solidFill>
                <a:latin typeface="Tahoma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ahoma"/>
              </a:rPr>
              <a:t>tehnologii</a:t>
            </a:r>
            <a:r>
              <a:rPr lang="en-US" sz="2000" b="1" dirty="0" smtClean="0">
                <a:solidFill>
                  <a:srgbClr val="002060"/>
                </a:solidFill>
                <a:latin typeface="Tahoma"/>
              </a:rPr>
              <a:t> de </a:t>
            </a:r>
            <a:r>
              <a:rPr lang="en-US" sz="2000" b="1" dirty="0" err="1" smtClean="0">
                <a:solidFill>
                  <a:srgbClr val="002060"/>
                </a:solidFill>
                <a:latin typeface="Tahoma"/>
              </a:rPr>
              <a:t>realizare</a:t>
            </a:r>
            <a:r>
              <a:rPr lang="en-US" sz="2000" b="1" dirty="0" smtClean="0">
                <a:solidFill>
                  <a:srgbClr val="002060"/>
                </a:solidFill>
                <a:latin typeface="Tahoma"/>
              </a:rPr>
              <a:t>: SRAM, Flash, </a:t>
            </a:r>
            <a:r>
              <a:rPr lang="en-US" sz="2000" b="1" dirty="0" err="1" smtClean="0">
                <a:solidFill>
                  <a:srgbClr val="002060"/>
                </a:solidFill>
                <a:latin typeface="Tahoma"/>
              </a:rPr>
              <a:t>antifuse</a:t>
            </a:r>
            <a:endParaRPr lang="en-US" sz="2000" b="1" dirty="0" smtClean="0"/>
          </a:p>
          <a:p>
            <a:pPr marL="0" lvl="1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defRPr/>
            </a:pP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5" name="Picture 4" descr="FPG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857364"/>
            <a:ext cx="4657725" cy="4562475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7158" y="6429396"/>
            <a:ext cx="742955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Cristophe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Bobda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37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Ce este un LUT?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071538" y="6429396"/>
            <a:ext cx="671517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Russell Tessier)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" name="Rectangle 3"/>
          <p:cNvSpPr txBox="1">
            <a:spLocks noChangeArrowheads="1"/>
          </p:cNvSpPr>
          <p:nvPr/>
        </p:nvSpPr>
        <p:spPr bwMode="white">
          <a:xfrm>
            <a:off x="633402" y="3886188"/>
            <a:ext cx="8296316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Fiecare tabelă LUT operează 4 intrări binare (A, B, C, D)</a:t>
            </a: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Ieşirea este un singur bit (Out)</a:t>
            </a: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Permite generarea </a:t>
            </a:r>
            <a:r>
              <a:rPr kumimoji="1" lang="ro-RO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oricărei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funcţii binare de 4 intrări</a:t>
            </a: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Tx/>
              <a:buNone/>
              <a:tabLst/>
              <a:defRPr/>
            </a:pP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Tx/>
              <a:buNone/>
              <a:tabLst/>
              <a:defRPr/>
            </a:pP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    = 64K </a:t>
            </a: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func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ţii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(4096 pattern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-uri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</a:t>
            </a:r>
            <a:endParaRPr kumimoji="1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4" name="Text Box 4"/>
          <p:cNvSpPr txBox="1">
            <a:spLocks noChangeArrowheads="1"/>
          </p:cNvSpPr>
          <p:nvPr/>
        </p:nvSpPr>
        <p:spPr bwMode="auto">
          <a:xfrm>
            <a:off x="5078402" y="1528692"/>
            <a:ext cx="299406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tx1"/>
                </a:solidFill>
                <a:latin typeface="Tekton" pitchFamily="34" charset="0"/>
              </a:rPr>
              <a:t>Look-up table (LUT)</a:t>
            </a:r>
          </a:p>
        </p:txBody>
      </p:sp>
      <p:sp>
        <p:nvSpPr>
          <p:cNvPr id="75" name="Rectangle 5"/>
          <p:cNvSpPr>
            <a:spLocks noChangeArrowheads="1"/>
          </p:cNvSpPr>
          <p:nvPr/>
        </p:nvSpPr>
        <p:spPr bwMode="auto">
          <a:xfrm>
            <a:off x="3071802" y="1714488"/>
            <a:ext cx="1287463" cy="1152525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82802" y="1943088"/>
            <a:ext cx="884238" cy="230188"/>
            <a:chOff x="1056" y="1296"/>
            <a:chExt cx="528" cy="192"/>
          </a:xfrm>
        </p:grpSpPr>
        <p:sp>
          <p:nvSpPr>
            <p:cNvPr id="81" name="Line 8"/>
            <p:cNvSpPr>
              <a:spLocks noChangeShapeType="1"/>
            </p:cNvSpPr>
            <p:nvPr/>
          </p:nvSpPr>
          <p:spPr bwMode="auto">
            <a:xfrm>
              <a:off x="1056" y="1296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9"/>
            <p:cNvSpPr>
              <a:spLocks noChangeShapeType="1"/>
            </p:cNvSpPr>
            <p:nvPr/>
          </p:nvSpPr>
          <p:spPr bwMode="auto">
            <a:xfrm>
              <a:off x="1056" y="148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182802" y="2403463"/>
            <a:ext cx="884238" cy="230188"/>
            <a:chOff x="1056" y="1296"/>
            <a:chExt cx="528" cy="192"/>
          </a:xfrm>
        </p:grpSpPr>
        <p:sp>
          <p:nvSpPr>
            <p:cNvPr id="79" name="Line 11"/>
            <p:cNvSpPr>
              <a:spLocks noChangeShapeType="1"/>
            </p:cNvSpPr>
            <p:nvPr/>
          </p:nvSpPr>
          <p:spPr bwMode="auto">
            <a:xfrm>
              <a:off x="1056" y="1296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12"/>
            <p:cNvSpPr>
              <a:spLocks noChangeShapeType="1"/>
            </p:cNvSpPr>
            <p:nvPr/>
          </p:nvSpPr>
          <p:spPr bwMode="auto">
            <a:xfrm>
              <a:off x="1056" y="148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" name="Line 13"/>
          <p:cNvSpPr>
            <a:spLocks noChangeShapeType="1"/>
          </p:cNvSpPr>
          <p:nvPr/>
        </p:nvSpPr>
        <p:spPr bwMode="auto">
          <a:xfrm>
            <a:off x="4392602" y="2247888"/>
            <a:ext cx="642938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" name="Text Box 14"/>
          <p:cNvSpPr txBox="1">
            <a:spLocks noChangeArrowheads="1"/>
          </p:cNvSpPr>
          <p:nvPr/>
        </p:nvSpPr>
        <p:spPr bwMode="auto">
          <a:xfrm>
            <a:off x="1801802" y="1790688"/>
            <a:ext cx="3222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Tekton" pitchFamily="34" charset="0"/>
              </a:rPr>
              <a:t>A</a:t>
            </a:r>
          </a:p>
        </p:txBody>
      </p:sp>
      <p:sp>
        <p:nvSpPr>
          <p:cNvPr id="85" name="Text Box 15"/>
          <p:cNvSpPr txBox="1">
            <a:spLocks noChangeArrowheads="1"/>
          </p:cNvSpPr>
          <p:nvPr/>
        </p:nvSpPr>
        <p:spPr bwMode="auto">
          <a:xfrm>
            <a:off x="1801802" y="2019288"/>
            <a:ext cx="3222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Tekton" pitchFamily="34" charset="0"/>
              </a:rPr>
              <a:t>B</a:t>
            </a:r>
          </a:p>
        </p:txBody>
      </p:sp>
      <p:sp>
        <p:nvSpPr>
          <p:cNvPr id="86" name="Text Box 16"/>
          <p:cNvSpPr txBox="1">
            <a:spLocks noChangeArrowheads="1"/>
          </p:cNvSpPr>
          <p:nvPr/>
        </p:nvSpPr>
        <p:spPr bwMode="auto">
          <a:xfrm>
            <a:off x="1801802" y="2247888"/>
            <a:ext cx="3222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Tekton" pitchFamily="34" charset="0"/>
              </a:rPr>
              <a:t>C</a:t>
            </a:r>
          </a:p>
        </p:txBody>
      </p:sp>
      <p:sp>
        <p:nvSpPr>
          <p:cNvPr id="87" name="Text Box 17"/>
          <p:cNvSpPr txBox="1">
            <a:spLocks noChangeArrowheads="1"/>
          </p:cNvSpPr>
          <p:nvPr/>
        </p:nvSpPr>
        <p:spPr bwMode="auto">
          <a:xfrm>
            <a:off x="1801802" y="2476488"/>
            <a:ext cx="3222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Tekton" pitchFamily="34" charset="0"/>
              </a:rPr>
              <a:t>D</a:t>
            </a:r>
          </a:p>
        </p:txBody>
      </p:sp>
      <p:sp>
        <p:nvSpPr>
          <p:cNvPr id="88" name="Text Box 18"/>
          <p:cNvSpPr txBox="1">
            <a:spLocks noChangeArrowheads="1"/>
          </p:cNvSpPr>
          <p:nvPr/>
        </p:nvSpPr>
        <p:spPr bwMode="auto">
          <a:xfrm>
            <a:off x="5078402" y="2019288"/>
            <a:ext cx="8048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Tekton" pitchFamily="34" charset="0"/>
              </a:rPr>
              <a:t>Out</a:t>
            </a:r>
          </a:p>
        </p:txBody>
      </p:sp>
      <p:sp>
        <p:nvSpPr>
          <p:cNvPr id="90" name="Line 20"/>
          <p:cNvSpPr>
            <a:spLocks noChangeShapeType="1"/>
          </p:cNvSpPr>
          <p:nvPr/>
        </p:nvSpPr>
        <p:spPr bwMode="auto">
          <a:xfrm flipH="1">
            <a:off x="3478202" y="2171688"/>
            <a:ext cx="161132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Line 21"/>
          <p:cNvSpPr>
            <a:spLocks noChangeShapeType="1"/>
          </p:cNvSpPr>
          <p:nvPr/>
        </p:nvSpPr>
        <p:spPr bwMode="auto">
          <a:xfrm>
            <a:off x="3639334" y="2171688"/>
            <a:ext cx="161132" cy="230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Line 22"/>
          <p:cNvSpPr>
            <a:spLocks noChangeShapeType="1"/>
          </p:cNvSpPr>
          <p:nvPr/>
        </p:nvSpPr>
        <p:spPr bwMode="auto">
          <a:xfrm flipH="1">
            <a:off x="4621202" y="1741476"/>
            <a:ext cx="401638" cy="1158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Text Box 23"/>
          <p:cNvSpPr txBox="1">
            <a:spLocks noChangeArrowheads="1"/>
          </p:cNvSpPr>
          <p:nvPr/>
        </p:nvSpPr>
        <p:spPr bwMode="auto">
          <a:xfrm>
            <a:off x="1344602" y="3314688"/>
            <a:ext cx="5689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ekton" pitchFamily="34" charset="0"/>
              </a:rPr>
              <a:t>A       B        C        D  = </a:t>
            </a:r>
            <a:r>
              <a:rPr lang="ro-RO" sz="2400" b="1" dirty="0" smtClean="0">
                <a:solidFill>
                  <a:schemeClr val="tx1"/>
                </a:solidFill>
                <a:latin typeface="Tekton" pitchFamily="34" charset="0"/>
              </a:rPr>
              <a:t>O</a:t>
            </a:r>
            <a:r>
              <a:rPr lang="en-US" sz="2400" b="1" dirty="0" err="1" smtClean="0">
                <a:solidFill>
                  <a:schemeClr val="tx1"/>
                </a:solidFill>
                <a:latin typeface="Tekton" pitchFamily="34" charset="0"/>
              </a:rPr>
              <a:t>ut</a:t>
            </a:r>
            <a:endParaRPr lang="en-US" sz="2400" b="1" dirty="0">
              <a:solidFill>
                <a:schemeClr val="tx1"/>
              </a:solidFill>
              <a:latin typeface="Tekton" pitchFamily="34" charset="0"/>
            </a:endParaRPr>
          </a:p>
        </p:txBody>
      </p:sp>
      <p:sp>
        <p:nvSpPr>
          <p:cNvPr id="95" name="Line 25"/>
          <p:cNvSpPr>
            <a:spLocks noChangeShapeType="1"/>
          </p:cNvSpPr>
          <p:nvPr/>
        </p:nvSpPr>
        <p:spPr bwMode="auto">
          <a:xfrm flipH="1">
            <a:off x="1801802" y="3467088"/>
            <a:ext cx="20320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" name="Line 26"/>
          <p:cNvSpPr>
            <a:spLocks noChangeShapeType="1"/>
          </p:cNvSpPr>
          <p:nvPr/>
        </p:nvSpPr>
        <p:spPr bwMode="auto">
          <a:xfrm>
            <a:off x="2005002" y="3467088"/>
            <a:ext cx="20320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" name="Line 28"/>
          <p:cNvSpPr>
            <a:spLocks noChangeShapeType="1"/>
          </p:cNvSpPr>
          <p:nvPr/>
        </p:nvSpPr>
        <p:spPr bwMode="auto">
          <a:xfrm flipH="1">
            <a:off x="2563802" y="3467088"/>
            <a:ext cx="20320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" name="Line 29"/>
          <p:cNvSpPr>
            <a:spLocks noChangeShapeType="1"/>
          </p:cNvSpPr>
          <p:nvPr/>
        </p:nvSpPr>
        <p:spPr bwMode="auto">
          <a:xfrm>
            <a:off x="2767002" y="3467088"/>
            <a:ext cx="20320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" name="Line 31"/>
          <p:cNvSpPr>
            <a:spLocks noChangeShapeType="1"/>
          </p:cNvSpPr>
          <p:nvPr/>
        </p:nvSpPr>
        <p:spPr bwMode="auto">
          <a:xfrm flipH="1">
            <a:off x="3478202" y="3467088"/>
            <a:ext cx="20320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Line 32"/>
          <p:cNvSpPr>
            <a:spLocks noChangeShapeType="1"/>
          </p:cNvSpPr>
          <p:nvPr/>
        </p:nvSpPr>
        <p:spPr bwMode="auto">
          <a:xfrm>
            <a:off x="3681402" y="3467088"/>
            <a:ext cx="20320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" name="Text Box 34"/>
          <p:cNvSpPr txBox="1">
            <a:spLocks noChangeArrowheads="1"/>
          </p:cNvSpPr>
          <p:nvPr/>
        </p:nvSpPr>
        <p:spPr bwMode="auto">
          <a:xfrm>
            <a:off x="1357290" y="5603893"/>
            <a:ext cx="325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Tekton" pitchFamily="34" charset="0"/>
              </a:rPr>
              <a:t>2</a:t>
            </a:r>
          </a:p>
        </p:txBody>
      </p:sp>
      <p:sp>
        <p:nvSpPr>
          <p:cNvPr id="105" name="Text Box 35"/>
          <p:cNvSpPr txBox="1">
            <a:spLocks noChangeArrowheads="1"/>
          </p:cNvSpPr>
          <p:nvPr/>
        </p:nvSpPr>
        <p:spPr bwMode="auto">
          <a:xfrm>
            <a:off x="1531918" y="5461017"/>
            <a:ext cx="325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Tekton" pitchFamily="34" charset="0"/>
              </a:rPr>
              <a:t>4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37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Ce este un Element Logic?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071538" y="6429396"/>
            <a:ext cx="671517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Russell Tessier)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7" name="Picture 3" descr="cl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82794"/>
            <a:ext cx="8077200" cy="4260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37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Ce este un Element Logic?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071538" y="6429396"/>
            <a:ext cx="671517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Russell Tessier)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" name="Rectangle 3"/>
          <p:cNvSpPr txBox="1">
            <a:spLocks noChangeArrowheads="1"/>
          </p:cNvSpPr>
          <p:nvPr/>
        </p:nvSpPr>
        <p:spPr bwMode="white">
          <a:xfrm>
            <a:off x="214282" y="5000636"/>
            <a:ext cx="86439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Fiecare element logic LE</a:t>
            </a:r>
            <a:r>
              <a:rPr kumimoji="1" lang="ro-RO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are o singură ieşire binară</a:t>
            </a: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Conexiunile dintre LE</a:t>
            </a:r>
            <a:r>
              <a:rPr kumimoji="1" lang="ro-RO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sunt programabile (tracks)</a:t>
            </a: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Interconexiunile (tracks) sunt grupate în canale (channels)</a:t>
            </a: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357158" y="1500174"/>
            <a:ext cx="8331200" cy="3086100"/>
            <a:chOff x="508000" y="1143000"/>
            <a:chExt cx="8331200" cy="308610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08000" y="1828800"/>
              <a:ext cx="8331200" cy="2400300"/>
              <a:chOff x="864" y="1152"/>
              <a:chExt cx="3936" cy="2016"/>
            </a:xfrm>
          </p:grpSpPr>
          <p:sp>
            <p:nvSpPr>
              <p:cNvPr id="38" name="Rectangle 5"/>
              <p:cNvSpPr>
                <a:spLocks noChangeArrowheads="1"/>
              </p:cNvSpPr>
              <p:nvPr/>
            </p:nvSpPr>
            <p:spPr bwMode="auto">
              <a:xfrm>
                <a:off x="1086" y="2688"/>
                <a:ext cx="276" cy="4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6"/>
              <p:cNvSpPr>
                <a:spLocks noChangeShapeType="1"/>
              </p:cNvSpPr>
              <p:nvPr/>
            </p:nvSpPr>
            <p:spPr bwMode="auto">
              <a:xfrm>
                <a:off x="864" y="2757"/>
                <a:ext cx="2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7"/>
              <p:cNvSpPr>
                <a:spLocks noChangeShapeType="1"/>
              </p:cNvSpPr>
              <p:nvPr/>
            </p:nvSpPr>
            <p:spPr bwMode="auto">
              <a:xfrm>
                <a:off x="864" y="2859"/>
                <a:ext cx="2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/>
              <p:cNvSpPr>
                <a:spLocks noChangeShapeType="1"/>
              </p:cNvSpPr>
              <p:nvPr/>
            </p:nvSpPr>
            <p:spPr bwMode="auto">
              <a:xfrm>
                <a:off x="864" y="2997"/>
                <a:ext cx="2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/>
              <p:cNvSpPr>
                <a:spLocks noChangeShapeType="1"/>
              </p:cNvSpPr>
              <p:nvPr/>
            </p:nvSpPr>
            <p:spPr bwMode="auto">
              <a:xfrm>
                <a:off x="864" y="3099"/>
                <a:ext cx="2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/>
              <p:cNvSpPr>
                <a:spLocks noChangeShapeType="1"/>
              </p:cNvSpPr>
              <p:nvPr/>
            </p:nvSpPr>
            <p:spPr bwMode="auto">
              <a:xfrm>
                <a:off x="1362" y="2928"/>
                <a:ext cx="2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Text Box 11"/>
              <p:cNvSpPr txBox="1">
                <a:spLocks noChangeArrowheads="1"/>
              </p:cNvSpPr>
              <p:nvPr/>
            </p:nvSpPr>
            <p:spPr bwMode="auto">
              <a:xfrm>
                <a:off x="1104" y="2832"/>
                <a:ext cx="286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 New Roman" pitchFamily="18" charset="0"/>
                  </a:rPr>
                  <a:t>LE</a:t>
                </a:r>
              </a:p>
            </p:txBody>
          </p:sp>
          <p:sp>
            <p:nvSpPr>
              <p:cNvPr id="45" name="Rectangle 12"/>
              <p:cNvSpPr>
                <a:spLocks noChangeArrowheads="1"/>
              </p:cNvSpPr>
              <p:nvPr/>
            </p:nvSpPr>
            <p:spPr bwMode="auto">
              <a:xfrm>
                <a:off x="2190" y="2688"/>
                <a:ext cx="276" cy="4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13"/>
              <p:cNvSpPr>
                <a:spLocks noChangeShapeType="1"/>
              </p:cNvSpPr>
              <p:nvPr/>
            </p:nvSpPr>
            <p:spPr bwMode="auto">
              <a:xfrm>
                <a:off x="1968" y="2757"/>
                <a:ext cx="2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1968" y="2859"/>
                <a:ext cx="2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>
                <a:off x="1968" y="2997"/>
                <a:ext cx="2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16"/>
              <p:cNvSpPr>
                <a:spLocks noChangeShapeType="1"/>
              </p:cNvSpPr>
              <p:nvPr/>
            </p:nvSpPr>
            <p:spPr bwMode="auto">
              <a:xfrm>
                <a:off x="1968" y="3099"/>
                <a:ext cx="2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17"/>
              <p:cNvSpPr>
                <a:spLocks noChangeShapeType="1"/>
              </p:cNvSpPr>
              <p:nvPr/>
            </p:nvSpPr>
            <p:spPr bwMode="auto">
              <a:xfrm>
                <a:off x="2466" y="2928"/>
                <a:ext cx="2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Text Box 18"/>
              <p:cNvSpPr txBox="1">
                <a:spLocks noChangeArrowheads="1"/>
              </p:cNvSpPr>
              <p:nvPr/>
            </p:nvSpPr>
            <p:spPr bwMode="auto">
              <a:xfrm>
                <a:off x="2208" y="2832"/>
                <a:ext cx="286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 New Roman" pitchFamily="18" charset="0"/>
                  </a:rPr>
                  <a:t>LE</a:t>
                </a:r>
              </a:p>
            </p:txBody>
          </p:sp>
          <p:grpSp>
            <p:nvGrpSpPr>
              <p:cNvPr id="4" name="Group 19"/>
              <p:cNvGrpSpPr>
                <a:grpSpLocks/>
              </p:cNvGrpSpPr>
              <p:nvPr/>
            </p:nvGrpSpPr>
            <p:grpSpPr bwMode="auto">
              <a:xfrm>
                <a:off x="864" y="1920"/>
                <a:ext cx="720" cy="480"/>
                <a:chOff x="1008" y="1776"/>
                <a:chExt cx="720" cy="480"/>
              </a:xfrm>
            </p:grpSpPr>
            <p:sp>
              <p:nvSpPr>
                <p:cNvPr id="240" name="Rectangle 20"/>
                <p:cNvSpPr>
                  <a:spLocks noChangeArrowheads="1"/>
                </p:cNvSpPr>
                <p:nvPr/>
              </p:nvSpPr>
              <p:spPr bwMode="auto">
                <a:xfrm>
                  <a:off x="1230" y="1776"/>
                  <a:ext cx="276" cy="48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" name="Line 21"/>
                <p:cNvSpPr>
                  <a:spLocks noChangeShapeType="1"/>
                </p:cNvSpPr>
                <p:nvPr/>
              </p:nvSpPr>
              <p:spPr bwMode="auto">
                <a:xfrm>
                  <a:off x="1008" y="1845"/>
                  <a:ext cx="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" name="Line 22"/>
                <p:cNvSpPr>
                  <a:spLocks noChangeShapeType="1"/>
                </p:cNvSpPr>
                <p:nvPr/>
              </p:nvSpPr>
              <p:spPr bwMode="auto">
                <a:xfrm>
                  <a:off x="1008" y="1947"/>
                  <a:ext cx="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3" name="Line 23"/>
                <p:cNvSpPr>
                  <a:spLocks noChangeShapeType="1"/>
                </p:cNvSpPr>
                <p:nvPr/>
              </p:nvSpPr>
              <p:spPr bwMode="auto">
                <a:xfrm>
                  <a:off x="1008" y="2085"/>
                  <a:ext cx="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4" name="Line 24"/>
                <p:cNvSpPr>
                  <a:spLocks noChangeShapeType="1"/>
                </p:cNvSpPr>
                <p:nvPr/>
              </p:nvSpPr>
              <p:spPr bwMode="auto">
                <a:xfrm>
                  <a:off x="1008" y="2187"/>
                  <a:ext cx="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" name="Line 25"/>
                <p:cNvSpPr>
                  <a:spLocks noChangeShapeType="1"/>
                </p:cNvSpPr>
                <p:nvPr/>
              </p:nvSpPr>
              <p:spPr bwMode="auto">
                <a:xfrm>
                  <a:off x="1506" y="2016"/>
                  <a:ext cx="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248" y="1920"/>
                  <a:ext cx="286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 New Roman" pitchFamily="18" charset="0"/>
                    </a:rPr>
                    <a:t>LE</a:t>
                  </a:r>
                </a:p>
              </p:txBody>
            </p:sp>
          </p:grpSp>
          <p:sp>
            <p:nvSpPr>
              <p:cNvPr id="53" name="Rectangle 27"/>
              <p:cNvSpPr>
                <a:spLocks noChangeArrowheads="1"/>
              </p:cNvSpPr>
              <p:nvPr/>
            </p:nvSpPr>
            <p:spPr bwMode="auto">
              <a:xfrm>
                <a:off x="2190" y="1920"/>
                <a:ext cx="276" cy="4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28"/>
              <p:cNvSpPr>
                <a:spLocks noChangeShapeType="1"/>
              </p:cNvSpPr>
              <p:nvPr/>
            </p:nvSpPr>
            <p:spPr bwMode="auto">
              <a:xfrm>
                <a:off x="1968" y="2091"/>
                <a:ext cx="2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29"/>
              <p:cNvSpPr>
                <a:spLocks noChangeShapeType="1"/>
              </p:cNvSpPr>
              <p:nvPr/>
            </p:nvSpPr>
            <p:spPr bwMode="auto">
              <a:xfrm>
                <a:off x="1968" y="2229"/>
                <a:ext cx="2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30"/>
              <p:cNvSpPr>
                <a:spLocks noChangeShapeType="1"/>
              </p:cNvSpPr>
              <p:nvPr/>
            </p:nvSpPr>
            <p:spPr bwMode="auto">
              <a:xfrm>
                <a:off x="1968" y="2331"/>
                <a:ext cx="2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31"/>
              <p:cNvSpPr>
                <a:spLocks noChangeShapeType="1"/>
              </p:cNvSpPr>
              <p:nvPr/>
            </p:nvSpPr>
            <p:spPr bwMode="auto">
              <a:xfrm>
                <a:off x="2466" y="2160"/>
                <a:ext cx="2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32"/>
              <p:cNvSpPr txBox="1">
                <a:spLocks noChangeArrowheads="1"/>
              </p:cNvSpPr>
              <p:nvPr/>
            </p:nvSpPr>
            <p:spPr bwMode="auto">
              <a:xfrm>
                <a:off x="2208" y="2064"/>
                <a:ext cx="286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 New Roman" pitchFamily="18" charset="0"/>
                  </a:rPr>
                  <a:t>LE</a:t>
                </a:r>
              </a:p>
            </p:txBody>
          </p:sp>
          <p:sp>
            <p:nvSpPr>
              <p:cNvPr id="59" name="Rectangle 33"/>
              <p:cNvSpPr>
                <a:spLocks noChangeArrowheads="1"/>
              </p:cNvSpPr>
              <p:nvPr/>
            </p:nvSpPr>
            <p:spPr bwMode="auto">
              <a:xfrm>
                <a:off x="1086" y="1152"/>
                <a:ext cx="276" cy="4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34"/>
              <p:cNvSpPr>
                <a:spLocks noChangeShapeType="1"/>
              </p:cNvSpPr>
              <p:nvPr/>
            </p:nvSpPr>
            <p:spPr bwMode="auto">
              <a:xfrm>
                <a:off x="864" y="1221"/>
                <a:ext cx="2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35"/>
              <p:cNvSpPr>
                <a:spLocks noChangeShapeType="1"/>
              </p:cNvSpPr>
              <p:nvPr/>
            </p:nvSpPr>
            <p:spPr bwMode="auto">
              <a:xfrm>
                <a:off x="864" y="1323"/>
                <a:ext cx="2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36"/>
              <p:cNvSpPr>
                <a:spLocks noChangeShapeType="1"/>
              </p:cNvSpPr>
              <p:nvPr/>
            </p:nvSpPr>
            <p:spPr bwMode="auto">
              <a:xfrm>
                <a:off x="864" y="1461"/>
                <a:ext cx="2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37"/>
              <p:cNvSpPr>
                <a:spLocks noChangeShapeType="1"/>
              </p:cNvSpPr>
              <p:nvPr/>
            </p:nvSpPr>
            <p:spPr bwMode="auto">
              <a:xfrm>
                <a:off x="864" y="1563"/>
                <a:ext cx="2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38"/>
              <p:cNvSpPr>
                <a:spLocks noChangeShapeType="1"/>
              </p:cNvSpPr>
              <p:nvPr/>
            </p:nvSpPr>
            <p:spPr bwMode="auto">
              <a:xfrm>
                <a:off x="1362" y="1392"/>
                <a:ext cx="318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Text Box 39"/>
              <p:cNvSpPr txBox="1">
                <a:spLocks noChangeArrowheads="1"/>
              </p:cNvSpPr>
              <p:nvPr/>
            </p:nvSpPr>
            <p:spPr bwMode="auto">
              <a:xfrm>
                <a:off x="1104" y="1296"/>
                <a:ext cx="286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 New Roman" pitchFamily="18" charset="0"/>
                  </a:rPr>
                  <a:t>LE</a:t>
                </a:r>
              </a:p>
            </p:txBody>
          </p:sp>
          <p:grpSp>
            <p:nvGrpSpPr>
              <p:cNvPr id="5" name="Group 40"/>
              <p:cNvGrpSpPr>
                <a:grpSpLocks/>
              </p:cNvGrpSpPr>
              <p:nvPr/>
            </p:nvGrpSpPr>
            <p:grpSpPr bwMode="auto">
              <a:xfrm>
                <a:off x="1968" y="1152"/>
                <a:ext cx="720" cy="480"/>
                <a:chOff x="1008" y="1776"/>
                <a:chExt cx="720" cy="480"/>
              </a:xfrm>
            </p:grpSpPr>
            <p:sp>
              <p:nvSpPr>
                <p:cNvPr id="233" name="Rectangle 41"/>
                <p:cNvSpPr>
                  <a:spLocks noChangeArrowheads="1"/>
                </p:cNvSpPr>
                <p:nvPr/>
              </p:nvSpPr>
              <p:spPr bwMode="auto">
                <a:xfrm>
                  <a:off x="1230" y="1776"/>
                  <a:ext cx="276" cy="48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" name="Line 42"/>
                <p:cNvSpPr>
                  <a:spLocks noChangeShapeType="1"/>
                </p:cNvSpPr>
                <p:nvPr/>
              </p:nvSpPr>
              <p:spPr bwMode="auto">
                <a:xfrm>
                  <a:off x="1008" y="1845"/>
                  <a:ext cx="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" name="Line 43"/>
                <p:cNvSpPr>
                  <a:spLocks noChangeShapeType="1"/>
                </p:cNvSpPr>
                <p:nvPr/>
              </p:nvSpPr>
              <p:spPr bwMode="auto">
                <a:xfrm>
                  <a:off x="1008" y="1947"/>
                  <a:ext cx="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" name="Line 44"/>
                <p:cNvSpPr>
                  <a:spLocks noChangeShapeType="1"/>
                </p:cNvSpPr>
                <p:nvPr/>
              </p:nvSpPr>
              <p:spPr bwMode="auto">
                <a:xfrm>
                  <a:off x="1008" y="2085"/>
                  <a:ext cx="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" name="Line 45"/>
                <p:cNvSpPr>
                  <a:spLocks noChangeShapeType="1"/>
                </p:cNvSpPr>
                <p:nvPr/>
              </p:nvSpPr>
              <p:spPr bwMode="auto">
                <a:xfrm>
                  <a:off x="1008" y="2187"/>
                  <a:ext cx="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" name="Line 46"/>
                <p:cNvSpPr>
                  <a:spLocks noChangeShapeType="1"/>
                </p:cNvSpPr>
                <p:nvPr/>
              </p:nvSpPr>
              <p:spPr bwMode="auto">
                <a:xfrm>
                  <a:off x="1506" y="2016"/>
                  <a:ext cx="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248" y="1920"/>
                  <a:ext cx="286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 New Roman" pitchFamily="18" charset="0"/>
                    </a:rPr>
                    <a:t>LE</a:t>
                  </a:r>
                </a:p>
              </p:txBody>
            </p:sp>
          </p:grpSp>
          <p:sp>
            <p:nvSpPr>
              <p:cNvPr id="67" name="Line 48"/>
              <p:cNvSpPr>
                <a:spLocks noChangeShapeType="1"/>
              </p:cNvSpPr>
              <p:nvPr/>
            </p:nvSpPr>
            <p:spPr bwMode="auto">
              <a:xfrm>
                <a:off x="864" y="1728"/>
                <a:ext cx="38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49"/>
              <p:cNvSpPr>
                <a:spLocks noChangeShapeType="1"/>
              </p:cNvSpPr>
              <p:nvPr/>
            </p:nvSpPr>
            <p:spPr bwMode="auto">
              <a:xfrm>
                <a:off x="864" y="1824"/>
                <a:ext cx="38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50"/>
              <p:cNvSpPr>
                <a:spLocks noChangeShapeType="1"/>
              </p:cNvSpPr>
              <p:nvPr/>
            </p:nvSpPr>
            <p:spPr bwMode="auto">
              <a:xfrm>
                <a:off x="864" y="2496"/>
                <a:ext cx="38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51"/>
              <p:cNvSpPr>
                <a:spLocks noChangeShapeType="1"/>
              </p:cNvSpPr>
              <p:nvPr/>
            </p:nvSpPr>
            <p:spPr bwMode="auto">
              <a:xfrm>
                <a:off x="864" y="2592"/>
                <a:ext cx="38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52"/>
              <p:cNvSpPr>
                <a:spLocks noChangeShapeType="1"/>
              </p:cNvSpPr>
              <p:nvPr/>
            </p:nvSpPr>
            <p:spPr bwMode="auto">
              <a:xfrm>
                <a:off x="1680" y="1152"/>
                <a:ext cx="0" cy="20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53"/>
              <p:cNvSpPr>
                <a:spLocks noChangeShapeType="1"/>
              </p:cNvSpPr>
              <p:nvPr/>
            </p:nvSpPr>
            <p:spPr bwMode="auto">
              <a:xfrm>
                <a:off x="1776" y="1152"/>
                <a:ext cx="0" cy="20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54"/>
              <p:cNvGrpSpPr>
                <a:grpSpLocks/>
              </p:cNvGrpSpPr>
              <p:nvPr/>
            </p:nvGrpSpPr>
            <p:grpSpPr bwMode="auto">
              <a:xfrm>
                <a:off x="2784" y="1152"/>
                <a:ext cx="2016" cy="2016"/>
                <a:chOff x="2736" y="1152"/>
                <a:chExt cx="2016" cy="2016"/>
              </a:xfrm>
            </p:grpSpPr>
            <p:sp>
              <p:nvSpPr>
                <p:cNvPr id="185" name="Rectangle 55"/>
                <p:cNvSpPr>
                  <a:spLocks noChangeArrowheads="1"/>
                </p:cNvSpPr>
                <p:nvPr/>
              </p:nvSpPr>
              <p:spPr bwMode="auto">
                <a:xfrm>
                  <a:off x="3150" y="1152"/>
                  <a:ext cx="276" cy="48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" name="Line 56"/>
                <p:cNvSpPr>
                  <a:spLocks noChangeShapeType="1"/>
                </p:cNvSpPr>
                <p:nvPr/>
              </p:nvSpPr>
              <p:spPr bwMode="auto">
                <a:xfrm>
                  <a:off x="2928" y="1221"/>
                  <a:ext cx="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" name="Line 57"/>
                <p:cNvSpPr>
                  <a:spLocks noChangeShapeType="1"/>
                </p:cNvSpPr>
                <p:nvPr/>
              </p:nvSpPr>
              <p:spPr bwMode="auto">
                <a:xfrm>
                  <a:off x="2928" y="1323"/>
                  <a:ext cx="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" name="Line 58"/>
                <p:cNvSpPr>
                  <a:spLocks noChangeShapeType="1"/>
                </p:cNvSpPr>
                <p:nvPr/>
              </p:nvSpPr>
              <p:spPr bwMode="auto">
                <a:xfrm>
                  <a:off x="2928" y="1461"/>
                  <a:ext cx="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" name="Line 59"/>
                <p:cNvSpPr>
                  <a:spLocks noChangeShapeType="1"/>
                </p:cNvSpPr>
                <p:nvPr/>
              </p:nvSpPr>
              <p:spPr bwMode="auto">
                <a:xfrm>
                  <a:off x="2928" y="1563"/>
                  <a:ext cx="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" name="Line 60"/>
                <p:cNvSpPr>
                  <a:spLocks noChangeShapeType="1"/>
                </p:cNvSpPr>
                <p:nvPr/>
              </p:nvSpPr>
              <p:spPr bwMode="auto">
                <a:xfrm>
                  <a:off x="3426" y="1392"/>
                  <a:ext cx="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168" y="1296"/>
                  <a:ext cx="286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 New Roman" pitchFamily="18" charset="0"/>
                    </a:rPr>
                    <a:t>LE</a:t>
                  </a:r>
                </a:p>
              </p:txBody>
            </p:sp>
            <p:sp>
              <p:nvSpPr>
                <p:cNvPr id="192" name="Rectangle 62"/>
                <p:cNvSpPr>
                  <a:spLocks noChangeArrowheads="1"/>
                </p:cNvSpPr>
                <p:nvPr/>
              </p:nvSpPr>
              <p:spPr bwMode="auto">
                <a:xfrm>
                  <a:off x="4254" y="1152"/>
                  <a:ext cx="276" cy="48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3" name="Line 63"/>
                <p:cNvSpPr>
                  <a:spLocks noChangeShapeType="1"/>
                </p:cNvSpPr>
                <p:nvPr/>
              </p:nvSpPr>
              <p:spPr bwMode="auto">
                <a:xfrm>
                  <a:off x="4032" y="1221"/>
                  <a:ext cx="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" name="Line 64"/>
                <p:cNvSpPr>
                  <a:spLocks noChangeShapeType="1"/>
                </p:cNvSpPr>
                <p:nvPr/>
              </p:nvSpPr>
              <p:spPr bwMode="auto">
                <a:xfrm>
                  <a:off x="4032" y="1323"/>
                  <a:ext cx="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" name="Line 65"/>
                <p:cNvSpPr>
                  <a:spLocks noChangeShapeType="1"/>
                </p:cNvSpPr>
                <p:nvPr/>
              </p:nvSpPr>
              <p:spPr bwMode="auto">
                <a:xfrm>
                  <a:off x="4032" y="1461"/>
                  <a:ext cx="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" name="Line 66"/>
                <p:cNvSpPr>
                  <a:spLocks noChangeShapeType="1"/>
                </p:cNvSpPr>
                <p:nvPr/>
              </p:nvSpPr>
              <p:spPr bwMode="auto">
                <a:xfrm>
                  <a:off x="4032" y="1563"/>
                  <a:ext cx="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" name="Line 67"/>
                <p:cNvSpPr>
                  <a:spLocks noChangeShapeType="1"/>
                </p:cNvSpPr>
                <p:nvPr/>
              </p:nvSpPr>
              <p:spPr bwMode="auto">
                <a:xfrm>
                  <a:off x="4530" y="1392"/>
                  <a:ext cx="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72" y="1296"/>
                  <a:ext cx="286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 New Roman" pitchFamily="18" charset="0"/>
                    </a:rPr>
                    <a:t>LE</a:t>
                  </a:r>
                </a:p>
              </p:txBody>
            </p:sp>
            <p:sp>
              <p:nvSpPr>
                <p:cNvPr id="199" name="Line 69"/>
                <p:cNvSpPr>
                  <a:spLocks noChangeShapeType="1"/>
                </p:cNvSpPr>
                <p:nvPr/>
              </p:nvSpPr>
              <p:spPr bwMode="auto">
                <a:xfrm>
                  <a:off x="2736" y="1152"/>
                  <a:ext cx="0" cy="20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0" name="Line 70"/>
                <p:cNvSpPr>
                  <a:spLocks noChangeShapeType="1"/>
                </p:cNvSpPr>
                <p:nvPr/>
              </p:nvSpPr>
              <p:spPr bwMode="auto">
                <a:xfrm>
                  <a:off x="2832" y="1152"/>
                  <a:ext cx="0" cy="20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1" name="Rectangle 71"/>
                <p:cNvSpPr>
                  <a:spLocks noChangeArrowheads="1"/>
                </p:cNvSpPr>
                <p:nvPr/>
              </p:nvSpPr>
              <p:spPr bwMode="auto">
                <a:xfrm>
                  <a:off x="3150" y="2688"/>
                  <a:ext cx="276" cy="48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2" name="Line 72"/>
                <p:cNvSpPr>
                  <a:spLocks noChangeShapeType="1"/>
                </p:cNvSpPr>
                <p:nvPr/>
              </p:nvSpPr>
              <p:spPr bwMode="auto">
                <a:xfrm>
                  <a:off x="2928" y="2757"/>
                  <a:ext cx="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" name="Line 73"/>
                <p:cNvSpPr>
                  <a:spLocks noChangeShapeType="1"/>
                </p:cNvSpPr>
                <p:nvPr/>
              </p:nvSpPr>
              <p:spPr bwMode="auto">
                <a:xfrm>
                  <a:off x="2928" y="2859"/>
                  <a:ext cx="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" name="Line 74"/>
                <p:cNvSpPr>
                  <a:spLocks noChangeShapeType="1"/>
                </p:cNvSpPr>
                <p:nvPr/>
              </p:nvSpPr>
              <p:spPr bwMode="auto">
                <a:xfrm>
                  <a:off x="2928" y="2997"/>
                  <a:ext cx="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Line 75"/>
                <p:cNvSpPr>
                  <a:spLocks noChangeShapeType="1"/>
                </p:cNvSpPr>
                <p:nvPr/>
              </p:nvSpPr>
              <p:spPr bwMode="auto">
                <a:xfrm>
                  <a:off x="2928" y="3099"/>
                  <a:ext cx="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Line 76"/>
                <p:cNvSpPr>
                  <a:spLocks noChangeShapeType="1"/>
                </p:cNvSpPr>
                <p:nvPr/>
              </p:nvSpPr>
              <p:spPr bwMode="auto">
                <a:xfrm>
                  <a:off x="3426" y="2928"/>
                  <a:ext cx="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3168" y="2832"/>
                  <a:ext cx="286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 New Roman" pitchFamily="18" charset="0"/>
                    </a:rPr>
                    <a:t>LE</a:t>
                  </a:r>
                </a:p>
              </p:txBody>
            </p:sp>
            <p:sp>
              <p:nvSpPr>
                <p:cNvPr id="208" name="Rectangle 78"/>
                <p:cNvSpPr>
                  <a:spLocks noChangeArrowheads="1"/>
                </p:cNvSpPr>
                <p:nvPr/>
              </p:nvSpPr>
              <p:spPr bwMode="auto">
                <a:xfrm>
                  <a:off x="4254" y="2688"/>
                  <a:ext cx="276" cy="48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Line 79"/>
                <p:cNvSpPr>
                  <a:spLocks noChangeShapeType="1"/>
                </p:cNvSpPr>
                <p:nvPr/>
              </p:nvSpPr>
              <p:spPr bwMode="auto">
                <a:xfrm>
                  <a:off x="4032" y="2757"/>
                  <a:ext cx="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Line 80"/>
                <p:cNvSpPr>
                  <a:spLocks noChangeShapeType="1"/>
                </p:cNvSpPr>
                <p:nvPr/>
              </p:nvSpPr>
              <p:spPr bwMode="auto">
                <a:xfrm>
                  <a:off x="4032" y="2859"/>
                  <a:ext cx="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Line 81"/>
                <p:cNvSpPr>
                  <a:spLocks noChangeShapeType="1"/>
                </p:cNvSpPr>
                <p:nvPr/>
              </p:nvSpPr>
              <p:spPr bwMode="auto">
                <a:xfrm>
                  <a:off x="4032" y="2997"/>
                  <a:ext cx="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Line 82"/>
                <p:cNvSpPr>
                  <a:spLocks noChangeShapeType="1"/>
                </p:cNvSpPr>
                <p:nvPr/>
              </p:nvSpPr>
              <p:spPr bwMode="auto">
                <a:xfrm>
                  <a:off x="4032" y="3099"/>
                  <a:ext cx="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Line 83"/>
                <p:cNvSpPr>
                  <a:spLocks noChangeShapeType="1"/>
                </p:cNvSpPr>
                <p:nvPr/>
              </p:nvSpPr>
              <p:spPr bwMode="auto">
                <a:xfrm>
                  <a:off x="4530" y="2928"/>
                  <a:ext cx="22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4272" y="2832"/>
                  <a:ext cx="286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 New Roman" pitchFamily="18" charset="0"/>
                    </a:rPr>
                    <a:t>LE</a:t>
                  </a:r>
                </a:p>
              </p:txBody>
            </p:sp>
            <p:grpSp>
              <p:nvGrpSpPr>
                <p:cNvPr id="7" name="Group 85"/>
                <p:cNvGrpSpPr>
                  <a:grpSpLocks/>
                </p:cNvGrpSpPr>
                <p:nvPr/>
              </p:nvGrpSpPr>
              <p:grpSpPr bwMode="auto">
                <a:xfrm>
                  <a:off x="2928" y="1920"/>
                  <a:ext cx="720" cy="480"/>
                  <a:chOff x="1008" y="1776"/>
                  <a:chExt cx="720" cy="480"/>
                </a:xfrm>
              </p:grpSpPr>
              <p:sp>
                <p:nvSpPr>
                  <p:cNvPr id="226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1230" y="1776"/>
                    <a:ext cx="276" cy="48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7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845"/>
                    <a:ext cx="22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8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947"/>
                    <a:ext cx="22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9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2085"/>
                    <a:ext cx="22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0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2187"/>
                    <a:ext cx="22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1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1506" y="2016"/>
                    <a:ext cx="22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2" name="Text Box 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8" y="1920"/>
                    <a:ext cx="286" cy="21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600" b="1">
                        <a:solidFill>
                          <a:schemeClr val="tx1"/>
                        </a:solidFill>
                        <a:latin typeface="Times New Roman" pitchFamily="18" charset="0"/>
                      </a:rPr>
                      <a:t>LE</a:t>
                    </a:r>
                  </a:p>
                </p:txBody>
              </p:sp>
            </p:grpSp>
            <p:grpSp>
              <p:nvGrpSpPr>
                <p:cNvPr id="8" name="Group 93"/>
                <p:cNvGrpSpPr>
                  <a:grpSpLocks/>
                </p:cNvGrpSpPr>
                <p:nvPr/>
              </p:nvGrpSpPr>
              <p:grpSpPr bwMode="auto">
                <a:xfrm>
                  <a:off x="4032" y="1920"/>
                  <a:ext cx="720" cy="480"/>
                  <a:chOff x="1008" y="1776"/>
                  <a:chExt cx="720" cy="480"/>
                </a:xfrm>
              </p:grpSpPr>
              <p:sp>
                <p:nvSpPr>
                  <p:cNvPr id="219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1230" y="1776"/>
                    <a:ext cx="276" cy="48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0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845"/>
                    <a:ext cx="22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1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1947"/>
                    <a:ext cx="22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2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2085"/>
                    <a:ext cx="22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3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2187"/>
                    <a:ext cx="22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4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1506" y="2016"/>
                    <a:ext cx="22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8" y="1920"/>
                    <a:ext cx="286" cy="21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600" b="1">
                        <a:solidFill>
                          <a:schemeClr val="tx1"/>
                        </a:solidFill>
                        <a:latin typeface="Times New Roman" pitchFamily="18" charset="0"/>
                      </a:rPr>
                      <a:t>LE</a:t>
                    </a:r>
                  </a:p>
                </p:txBody>
              </p:sp>
            </p:grpSp>
            <p:sp>
              <p:nvSpPr>
                <p:cNvPr id="217" name="Line 101"/>
                <p:cNvSpPr>
                  <a:spLocks noChangeShapeType="1"/>
                </p:cNvSpPr>
                <p:nvPr/>
              </p:nvSpPr>
              <p:spPr bwMode="auto">
                <a:xfrm>
                  <a:off x="3792" y="1152"/>
                  <a:ext cx="0" cy="20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" name="Line 102"/>
                <p:cNvSpPr>
                  <a:spLocks noChangeShapeType="1"/>
                </p:cNvSpPr>
                <p:nvPr/>
              </p:nvSpPr>
              <p:spPr bwMode="auto">
                <a:xfrm>
                  <a:off x="3888" y="1152"/>
                  <a:ext cx="0" cy="20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03"/>
              <p:cNvGrpSpPr>
                <a:grpSpLocks/>
              </p:cNvGrpSpPr>
              <p:nvPr/>
            </p:nvGrpSpPr>
            <p:grpSpPr bwMode="auto">
              <a:xfrm>
                <a:off x="1654" y="1700"/>
                <a:ext cx="145" cy="147"/>
                <a:chOff x="1654" y="1700"/>
                <a:chExt cx="145" cy="147"/>
              </a:xfrm>
            </p:grpSpPr>
            <p:grpSp>
              <p:nvGrpSpPr>
                <p:cNvPr id="10" name="Group 104"/>
                <p:cNvGrpSpPr>
                  <a:grpSpLocks/>
                </p:cNvGrpSpPr>
                <p:nvPr/>
              </p:nvGrpSpPr>
              <p:grpSpPr bwMode="auto">
                <a:xfrm>
                  <a:off x="1654" y="1700"/>
                  <a:ext cx="48" cy="48"/>
                  <a:chOff x="576" y="2064"/>
                  <a:chExt cx="48" cy="48"/>
                </a:xfrm>
              </p:grpSpPr>
              <p:sp>
                <p:nvSpPr>
                  <p:cNvPr id="183" name="Line 1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4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107"/>
                <p:cNvGrpSpPr>
                  <a:grpSpLocks/>
                </p:cNvGrpSpPr>
                <p:nvPr/>
              </p:nvGrpSpPr>
              <p:grpSpPr bwMode="auto">
                <a:xfrm>
                  <a:off x="1750" y="1796"/>
                  <a:ext cx="48" cy="48"/>
                  <a:chOff x="576" y="2064"/>
                  <a:chExt cx="48" cy="48"/>
                </a:xfrm>
              </p:grpSpPr>
              <p:sp>
                <p:nvSpPr>
                  <p:cNvPr id="181" name="Line 1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2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110"/>
                <p:cNvGrpSpPr>
                  <a:grpSpLocks/>
                </p:cNvGrpSpPr>
                <p:nvPr/>
              </p:nvGrpSpPr>
              <p:grpSpPr bwMode="auto">
                <a:xfrm>
                  <a:off x="1751" y="1703"/>
                  <a:ext cx="48" cy="48"/>
                  <a:chOff x="576" y="2064"/>
                  <a:chExt cx="48" cy="48"/>
                </a:xfrm>
              </p:grpSpPr>
              <p:sp>
                <p:nvSpPr>
                  <p:cNvPr id="179" name="Line 1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0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113"/>
                <p:cNvGrpSpPr>
                  <a:grpSpLocks/>
                </p:cNvGrpSpPr>
                <p:nvPr/>
              </p:nvGrpSpPr>
              <p:grpSpPr bwMode="auto">
                <a:xfrm>
                  <a:off x="1654" y="1799"/>
                  <a:ext cx="48" cy="48"/>
                  <a:chOff x="576" y="2064"/>
                  <a:chExt cx="48" cy="48"/>
                </a:xfrm>
              </p:grpSpPr>
              <p:sp>
                <p:nvSpPr>
                  <p:cNvPr id="177" name="Line 1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8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" name="Group 116"/>
              <p:cNvGrpSpPr>
                <a:grpSpLocks/>
              </p:cNvGrpSpPr>
              <p:nvPr/>
            </p:nvGrpSpPr>
            <p:grpSpPr bwMode="auto">
              <a:xfrm>
                <a:off x="1658" y="1368"/>
                <a:ext cx="48" cy="48"/>
                <a:chOff x="576" y="2064"/>
                <a:chExt cx="48" cy="48"/>
              </a:xfrm>
            </p:grpSpPr>
            <p:sp>
              <p:nvSpPr>
                <p:cNvPr id="171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576" y="2064"/>
                  <a:ext cx="48" cy="4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2" name="Line 118"/>
                <p:cNvSpPr>
                  <a:spLocks noChangeShapeType="1"/>
                </p:cNvSpPr>
                <p:nvPr/>
              </p:nvSpPr>
              <p:spPr bwMode="auto">
                <a:xfrm>
                  <a:off x="576" y="2064"/>
                  <a:ext cx="48" cy="4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9" name="Line 119"/>
              <p:cNvSpPr>
                <a:spLocks noChangeShapeType="1"/>
              </p:cNvSpPr>
              <p:nvPr/>
            </p:nvSpPr>
            <p:spPr bwMode="auto">
              <a:xfrm>
                <a:off x="1680" y="1392"/>
                <a:ext cx="0" cy="59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Line 120"/>
              <p:cNvSpPr>
                <a:spLocks noChangeShapeType="1"/>
              </p:cNvSpPr>
              <p:nvPr/>
            </p:nvSpPr>
            <p:spPr bwMode="auto">
              <a:xfrm>
                <a:off x="1680" y="1984"/>
                <a:ext cx="509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" name="Group 121"/>
              <p:cNvGrpSpPr>
                <a:grpSpLocks/>
              </p:cNvGrpSpPr>
              <p:nvPr/>
            </p:nvGrpSpPr>
            <p:grpSpPr bwMode="auto">
              <a:xfrm>
                <a:off x="1655" y="2467"/>
                <a:ext cx="145" cy="147"/>
                <a:chOff x="1654" y="1700"/>
                <a:chExt cx="145" cy="147"/>
              </a:xfrm>
            </p:grpSpPr>
            <p:grpSp>
              <p:nvGrpSpPr>
                <p:cNvPr id="17" name="Group 122"/>
                <p:cNvGrpSpPr>
                  <a:grpSpLocks/>
                </p:cNvGrpSpPr>
                <p:nvPr/>
              </p:nvGrpSpPr>
              <p:grpSpPr bwMode="auto">
                <a:xfrm>
                  <a:off x="1654" y="1700"/>
                  <a:ext cx="48" cy="48"/>
                  <a:chOff x="576" y="2064"/>
                  <a:chExt cx="48" cy="48"/>
                </a:xfrm>
              </p:grpSpPr>
              <p:sp>
                <p:nvSpPr>
                  <p:cNvPr id="169" name="Line 1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0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125"/>
                <p:cNvGrpSpPr>
                  <a:grpSpLocks/>
                </p:cNvGrpSpPr>
                <p:nvPr/>
              </p:nvGrpSpPr>
              <p:grpSpPr bwMode="auto">
                <a:xfrm>
                  <a:off x="1750" y="1796"/>
                  <a:ext cx="48" cy="48"/>
                  <a:chOff x="576" y="2064"/>
                  <a:chExt cx="48" cy="48"/>
                </a:xfrm>
              </p:grpSpPr>
              <p:sp>
                <p:nvSpPr>
                  <p:cNvPr id="167" name="Line 1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8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128"/>
                <p:cNvGrpSpPr>
                  <a:grpSpLocks/>
                </p:cNvGrpSpPr>
                <p:nvPr/>
              </p:nvGrpSpPr>
              <p:grpSpPr bwMode="auto">
                <a:xfrm>
                  <a:off x="1751" y="1703"/>
                  <a:ext cx="48" cy="48"/>
                  <a:chOff x="576" y="2064"/>
                  <a:chExt cx="48" cy="48"/>
                </a:xfrm>
              </p:grpSpPr>
              <p:sp>
                <p:nvSpPr>
                  <p:cNvPr id="165" name="Line 1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6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131"/>
                <p:cNvGrpSpPr>
                  <a:grpSpLocks/>
                </p:cNvGrpSpPr>
                <p:nvPr/>
              </p:nvGrpSpPr>
              <p:grpSpPr bwMode="auto">
                <a:xfrm>
                  <a:off x="1654" y="1799"/>
                  <a:ext cx="48" cy="48"/>
                  <a:chOff x="576" y="2064"/>
                  <a:chExt cx="48" cy="48"/>
                </a:xfrm>
              </p:grpSpPr>
              <p:sp>
                <p:nvSpPr>
                  <p:cNvPr id="163" name="Line 1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" name="Group 134"/>
              <p:cNvGrpSpPr>
                <a:grpSpLocks/>
              </p:cNvGrpSpPr>
              <p:nvPr/>
            </p:nvGrpSpPr>
            <p:grpSpPr bwMode="auto">
              <a:xfrm>
                <a:off x="1657" y="1959"/>
                <a:ext cx="48" cy="48"/>
                <a:chOff x="576" y="2064"/>
                <a:chExt cx="48" cy="48"/>
              </a:xfrm>
            </p:grpSpPr>
            <p:sp>
              <p:nvSpPr>
                <p:cNvPr id="157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576" y="2064"/>
                  <a:ext cx="48" cy="4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" name="Line 136"/>
                <p:cNvSpPr>
                  <a:spLocks noChangeShapeType="1"/>
                </p:cNvSpPr>
                <p:nvPr/>
              </p:nvSpPr>
              <p:spPr bwMode="auto">
                <a:xfrm>
                  <a:off x="576" y="2064"/>
                  <a:ext cx="48" cy="48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137"/>
              <p:cNvGrpSpPr>
                <a:grpSpLocks/>
              </p:cNvGrpSpPr>
              <p:nvPr/>
            </p:nvGrpSpPr>
            <p:grpSpPr bwMode="auto">
              <a:xfrm>
                <a:off x="2759" y="2467"/>
                <a:ext cx="145" cy="147"/>
                <a:chOff x="1654" y="1700"/>
                <a:chExt cx="145" cy="147"/>
              </a:xfrm>
            </p:grpSpPr>
            <p:grpSp>
              <p:nvGrpSpPr>
                <p:cNvPr id="23" name="Group 138"/>
                <p:cNvGrpSpPr>
                  <a:grpSpLocks/>
                </p:cNvGrpSpPr>
                <p:nvPr/>
              </p:nvGrpSpPr>
              <p:grpSpPr bwMode="auto">
                <a:xfrm>
                  <a:off x="1654" y="1700"/>
                  <a:ext cx="48" cy="48"/>
                  <a:chOff x="576" y="2064"/>
                  <a:chExt cx="48" cy="48"/>
                </a:xfrm>
              </p:grpSpPr>
              <p:sp>
                <p:nvSpPr>
                  <p:cNvPr id="155" name="Line 1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141"/>
                <p:cNvGrpSpPr>
                  <a:grpSpLocks/>
                </p:cNvGrpSpPr>
                <p:nvPr/>
              </p:nvGrpSpPr>
              <p:grpSpPr bwMode="auto">
                <a:xfrm>
                  <a:off x="1750" y="1796"/>
                  <a:ext cx="48" cy="48"/>
                  <a:chOff x="576" y="2064"/>
                  <a:chExt cx="48" cy="48"/>
                </a:xfrm>
              </p:grpSpPr>
              <p:sp>
                <p:nvSpPr>
                  <p:cNvPr id="153" name="Line 1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144"/>
                <p:cNvGrpSpPr>
                  <a:grpSpLocks/>
                </p:cNvGrpSpPr>
                <p:nvPr/>
              </p:nvGrpSpPr>
              <p:grpSpPr bwMode="auto">
                <a:xfrm>
                  <a:off x="1751" y="1703"/>
                  <a:ext cx="48" cy="48"/>
                  <a:chOff x="576" y="2064"/>
                  <a:chExt cx="48" cy="48"/>
                </a:xfrm>
              </p:grpSpPr>
              <p:sp>
                <p:nvSpPr>
                  <p:cNvPr id="151" name="Line 1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147"/>
                <p:cNvGrpSpPr>
                  <a:grpSpLocks/>
                </p:cNvGrpSpPr>
                <p:nvPr/>
              </p:nvGrpSpPr>
              <p:grpSpPr bwMode="auto">
                <a:xfrm>
                  <a:off x="1654" y="1799"/>
                  <a:ext cx="48" cy="48"/>
                  <a:chOff x="576" y="2064"/>
                  <a:chExt cx="48" cy="48"/>
                </a:xfrm>
              </p:grpSpPr>
              <p:sp>
                <p:nvSpPr>
                  <p:cNvPr id="149" name="Line 1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0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7" name="Group 150"/>
              <p:cNvGrpSpPr>
                <a:grpSpLocks/>
              </p:cNvGrpSpPr>
              <p:nvPr/>
            </p:nvGrpSpPr>
            <p:grpSpPr bwMode="auto">
              <a:xfrm>
                <a:off x="2762" y="1699"/>
                <a:ext cx="145" cy="147"/>
                <a:chOff x="1654" y="1700"/>
                <a:chExt cx="145" cy="147"/>
              </a:xfrm>
            </p:grpSpPr>
            <p:grpSp>
              <p:nvGrpSpPr>
                <p:cNvPr id="28" name="Group 151"/>
                <p:cNvGrpSpPr>
                  <a:grpSpLocks/>
                </p:cNvGrpSpPr>
                <p:nvPr/>
              </p:nvGrpSpPr>
              <p:grpSpPr bwMode="auto">
                <a:xfrm>
                  <a:off x="1654" y="1700"/>
                  <a:ext cx="48" cy="48"/>
                  <a:chOff x="576" y="2064"/>
                  <a:chExt cx="48" cy="48"/>
                </a:xfrm>
              </p:grpSpPr>
              <p:sp>
                <p:nvSpPr>
                  <p:cNvPr id="143" name="Line 1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154"/>
                <p:cNvGrpSpPr>
                  <a:grpSpLocks/>
                </p:cNvGrpSpPr>
                <p:nvPr/>
              </p:nvGrpSpPr>
              <p:grpSpPr bwMode="auto">
                <a:xfrm>
                  <a:off x="1750" y="1796"/>
                  <a:ext cx="48" cy="48"/>
                  <a:chOff x="576" y="2064"/>
                  <a:chExt cx="48" cy="48"/>
                </a:xfrm>
              </p:grpSpPr>
              <p:sp>
                <p:nvSpPr>
                  <p:cNvPr id="141" name="Line 1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oup 157"/>
                <p:cNvGrpSpPr>
                  <a:grpSpLocks/>
                </p:cNvGrpSpPr>
                <p:nvPr/>
              </p:nvGrpSpPr>
              <p:grpSpPr bwMode="auto">
                <a:xfrm>
                  <a:off x="1751" y="1703"/>
                  <a:ext cx="48" cy="48"/>
                  <a:chOff x="576" y="2064"/>
                  <a:chExt cx="48" cy="48"/>
                </a:xfrm>
              </p:grpSpPr>
              <p:sp>
                <p:nvSpPr>
                  <p:cNvPr id="139" name="Line 1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160"/>
                <p:cNvGrpSpPr>
                  <a:grpSpLocks/>
                </p:cNvGrpSpPr>
                <p:nvPr/>
              </p:nvGrpSpPr>
              <p:grpSpPr bwMode="auto">
                <a:xfrm>
                  <a:off x="1654" y="1799"/>
                  <a:ext cx="48" cy="48"/>
                  <a:chOff x="576" y="2064"/>
                  <a:chExt cx="48" cy="48"/>
                </a:xfrm>
              </p:grpSpPr>
              <p:sp>
                <p:nvSpPr>
                  <p:cNvPr id="137" name="Line 1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47" name="Group 163"/>
              <p:cNvGrpSpPr>
                <a:grpSpLocks/>
              </p:cNvGrpSpPr>
              <p:nvPr/>
            </p:nvGrpSpPr>
            <p:grpSpPr bwMode="auto">
              <a:xfrm>
                <a:off x="3818" y="1699"/>
                <a:ext cx="145" cy="147"/>
                <a:chOff x="1654" y="1700"/>
                <a:chExt cx="145" cy="147"/>
              </a:xfrm>
            </p:grpSpPr>
            <p:grpSp>
              <p:nvGrpSpPr>
                <p:cNvPr id="248" name="Group 164"/>
                <p:cNvGrpSpPr>
                  <a:grpSpLocks/>
                </p:cNvGrpSpPr>
                <p:nvPr/>
              </p:nvGrpSpPr>
              <p:grpSpPr bwMode="auto">
                <a:xfrm>
                  <a:off x="1654" y="1700"/>
                  <a:ext cx="48" cy="48"/>
                  <a:chOff x="576" y="2064"/>
                  <a:chExt cx="48" cy="48"/>
                </a:xfrm>
              </p:grpSpPr>
              <p:sp>
                <p:nvSpPr>
                  <p:cNvPr id="131" name="Line 1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" name="Group 167"/>
                <p:cNvGrpSpPr>
                  <a:grpSpLocks/>
                </p:cNvGrpSpPr>
                <p:nvPr/>
              </p:nvGrpSpPr>
              <p:grpSpPr bwMode="auto">
                <a:xfrm>
                  <a:off x="1750" y="1796"/>
                  <a:ext cx="48" cy="48"/>
                  <a:chOff x="576" y="2064"/>
                  <a:chExt cx="48" cy="48"/>
                </a:xfrm>
              </p:grpSpPr>
              <p:sp>
                <p:nvSpPr>
                  <p:cNvPr id="129" name="Line 1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0" name="Group 170"/>
                <p:cNvGrpSpPr>
                  <a:grpSpLocks/>
                </p:cNvGrpSpPr>
                <p:nvPr/>
              </p:nvGrpSpPr>
              <p:grpSpPr bwMode="auto">
                <a:xfrm>
                  <a:off x="1751" y="1703"/>
                  <a:ext cx="48" cy="48"/>
                  <a:chOff x="576" y="2064"/>
                  <a:chExt cx="48" cy="48"/>
                </a:xfrm>
              </p:grpSpPr>
              <p:sp>
                <p:nvSpPr>
                  <p:cNvPr id="127" name="Line 1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1" name="Group 173"/>
                <p:cNvGrpSpPr>
                  <a:grpSpLocks/>
                </p:cNvGrpSpPr>
                <p:nvPr/>
              </p:nvGrpSpPr>
              <p:grpSpPr bwMode="auto">
                <a:xfrm>
                  <a:off x="1654" y="1799"/>
                  <a:ext cx="48" cy="48"/>
                  <a:chOff x="576" y="2064"/>
                  <a:chExt cx="48" cy="48"/>
                </a:xfrm>
              </p:grpSpPr>
              <p:sp>
                <p:nvSpPr>
                  <p:cNvPr id="125" name="Line 1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2" name="Group 176"/>
              <p:cNvGrpSpPr>
                <a:grpSpLocks/>
              </p:cNvGrpSpPr>
              <p:nvPr/>
            </p:nvGrpSpPr>
            <p:grpSpPr bwMode="auto">
              <a:xfrm>
                <a:off x="3815" y="2467"/>
                <a:ext cx="145" cy="147"/>
                <a:chOff x="1654" y="1700"/>
                <a:chExt cx="145" cy="147"/>
              </a:xfrm>
            </p:grpSpPr>
            <p:grpSp>
              <p:nvGrpSpPr>
                <p:cNvPr id="253" name="Group 177"/>
                <p:cNvGrpSpPr>
                  <a:grpSpLocks/>
                </p:cNvGrpSpPr>
                <p:nvPr/>
              </p:nvGrpSpPr>
              <p:grpSpPr bwMode="auto">
                <a:xfrm>
                  <a:off x="1654" y="1700"/>
                  <a:ext cx="48" cy="48"/>
                  <a:chOff x="576" y="2064"/>
                  <a:chExt cx="48" cy="48"/>
                </a:xfrm>
              </p:grpSpPr>
              <p:sp>
                <p:nvSpPr>
                  <p:cNvPr id="119" name="Line 1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Line 179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" name="Group 180"/>
                <p:cNvGrpSpPr>
                  <a:grpSpLocks/>
                </p:cNvGrpSpPr>
                <p:nvPr/>
              </p:nvGrpSpPr>
              <p:grpSpPr bwMode="auto">
                <a:xfrm>
                  <a:off x="1750" y="1796"/>
                  <a:ext cx="48" cy="48"/>
                  <a:chOff x="576" y="2064"/>
                  <a:chExt cx="48" cy="48"/>
                </a:xfrm>
              </p:grpSpPr>
              <p:sp>
                <p:nvSpPr>
                  <p:cNvPr id="117" name="Line 1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5" name="Group 183"/>
                <p:cNvGrpSpPr>
                  <a:grpSpLocks/>
                </p:cNvGrpSpPr>
                <p:nvPr/>
              </p:nvGrpSpPr>
              <p:grpSpPr bwMode="auto">
                <a:xfrm>
                  <a:off x="1751" y="1703"/>
                  <a:ext cx="48" cy="48"/>
                  <a:chOff x="576" y="2064"/>
                  <a:chExt cx="48" cy="48"/>
                </a:xfrm>
              </p:grpSpPr>
              <p:sp>
                <p:nvSpPr>
                  <p:cNvPr id="115" name="Line 1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" name="Group 186"/>
                <p:cNvGrpSpPr>
                  <a:grpSpLocks/>
                </p:cNvGrpSpPr>
                <p:nvPr/>
              </p:nvGrpSpPr>
              <p:grpSpPr bwMode="auto">
                <a:xfrm>
                  <a:off x="1654" y="1799"/>
                  <a:ext cx="48" cy="48"/>
                  <a:chOff x="576" y="2064"/>
                  <a:chExt cx="48" cy="48"/>
                </a:xfrm>
              </p:grpSpPr>
              <p:sp>
                <p:nvSpPr>
                  <p:cNvPr id="113" name="Line 1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2064"/>
                    <a:ext cx="48" cy="48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3" name="Text Box 189"/>
            <p:cNvSpPr txBox="1">
              <a:spLocks noChangeArrowheads="1"/>
            </p:cNvSpPr>
            <p:nvPr/>
          </p:nvSpPr>
          <p:spPr bwMode="auto">
            <a:xfrm>
              <a:off x="914400" y="1200150"/>
              <a:ext cx="2559050" cy="298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  <a:latin typeface="Tekton" pitchFamily="34" charset="0"/>
                </a:rPr>
                <a:t>Logic Element</a:t>
              </a:r>
            </a:p>
          </p:txBody>
        </p:sp>
        <p:sp>
          <p:nvSpPr>
            <p:cNvPr id="34" name="Line 190"/>
            <p:cNvSpPr>
              <a:spLocks noChangeShapeType="1"/>
            </p:cNvSpPr>
            <p:nvPr/>
          </p:nvSpPr>
          <p:spPr bwMode="auto">
            <a:xfrm flipH="1">
              <a:off x="1625600" y="1543050"/>
              <a:ext cx="304800" cy="171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191"/>
            <p:cNvSpPr txBox="1">
              <a:spLocks noChangeArrowheads="1"/>
            </p:cNvSpPr>
            <p:nvPr/>
          </p:nvSpPr>
          <p:spPr bwMode="auto">
            <a:xfrm>
              <a:off x="4267200" y="1143000"/>
              <a:ext cx="1338263" cy="298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  <a:latin typeface="Tekton" pitchFamily="34" charset="0"/>
                </a:rPr>
                <a:t>Tracks</a:t>
              </a:r>
            </a:p>
          </p:txBody>
        </p:sp>
        <p:sp>
          <p:nvSpPr>
            <p:cNvPr id="36" name="Line 192"/>
            <p:cNvSpPr>
              <a:spLocks noChangeShapeType="1"/>
            </p:cNvSpPr>
            <p:nvPr/>
          </p:nvSpPr>
          <p:spPr bwMode="auto">
            <a:xfrm flipH="1">
              <a:off x="4572000" y="1428750"/>
              <a:ext cx="30480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93"/>
            <p:cNvSpPr>
              <a:spLocks noChangeShapeType="1"/>
            </p:cNvSpPr>
            <p:nvPr/>
          </p:nvSpPr>
          <p:spPr bwMode="auto">
            <a:xfrm flipH="1">
              <a:off x="4775200" y="1428750"/>
              <a:ext cx="10160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37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“FPGA Fabric”?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3" name="Rectangle 3"/>
          <p:cNvSpPr txBox="1">
            <a:spLocks noChangeArrowheads="1"/>
          </p:cNvSpPr>
          <p:nvPr/>
        </p:nvSpPr>
        <p:spPr bwMode="white">
          <a:xfrm>
            <a:off x="4429092" y="2071678"/>
            <a:ext cx="471490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30000"/>
              <a:buFont typeface="Wingdings" pitchFamily="2" charset="2"/>
              <a:buChar char=""/>
              <a:tabLst/>
              <a:defRPr/>
            </a:pP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Reconfigurabil de oricâte ori</a:t>
            </a: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30000"/>
              <a:buFont typeface="Wingdings" pitchFamily="2" charset="2"/>
              <a:buChar char=""/>
              <a:tabLst/>
              <a:defRPr/>
            </a:pPr>
            <a:r>
              <a:rPr kumimoji="1" lang="ro-RO" sz="2000" b="1" kern="0" dirty="0" smtClean="0">
                <a:solidFill>
                  <a:srgbClr val="002060"/>
                </a:solidFill>
                <a:latin typeface="+mn-lt"/>
              </a:rPr>
              <a:t>Orientat către glue logic</a:t>
            </a: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30000"/>
              <a:buFont typeface="Wingdings" pitchFamily="2" charset="2"/>
              <a:buChar char=""/>
              <a:tabLst/>
              <a:defRPr/>
            </a:pP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Programat</a:t>
            </a:r>
            <a:r>
              <a:rPr kumimoji="1" lang="ro-RO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prin design hardware</a:t>
            </a: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30000"/>
              <a:buFont typeface="Wingdings" pitchFamily="2" charset="2"/>
              <a:buChar char=""/>
              <a:tabLst/>
              <a:defRPr/>
            </a:pPr>
            <a:r>
              <a:rPr kumimoji="1" lang="ro-RO" sz="2000" b="1" kern="0" baseline="0" dirty="0" smtClean="0">
                <a:solidFill>
                  <a:srgbClr val="002060"/>
                </a:solidFill>
                <a:latin typeface="+mn-lt"/>
              </a:rPr>
              <a:t>Timp</a:t>
            </a:r>
            <a:r>
              <a:rPr kumimoji="1" lang="ro-RO" sz="2000" b="1" kern="0" dirty="0" smtClean="0">
                <a:solidFill>
                  <a:srgbClr val="002060"/>
                </a:solidFill>
                <a:latin typeface="+mn-lt"/>
              </a:rPr>
              <a:t> de configurare </a:t>
            </a:r>
            <a:r>
              <a:rPr kumimoji="1" lang="ro-RO" sz="2000" b="1" i="1" kern="0" dirty="0" smtClean="0">
                <a:solidFill>
                  <a:srgbClr val="002060"/>
                </a:solidFill>
                <a:latin typeface="+mn-lt"/>
              </a:rPr>
              <a:t>foarte</a:t>
            </a:r>
            <a:r>
              <a:rPr kumimoji="1" lang="ro-RO" sz="2000" b="1" kern="0" dirty="0" smtClean="0">
                <a:solidFill>
                  <a:srgbClr val="002060"/>
                </a:solidFill>
                <a:latin typeface="+mn-lt"/>
              </a:rPr>
              <a:t> lung</a:t>
            </a: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30000"/>
              <a:buFont typeface="Wingdings" pitchFamily="2" charset="2"/>
              <a:buChar char=""/>
              <a:tabLst/>
              <a:defRPr/>
            </a:pP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Procesorul operează cu un program stocat într-o memorie</a:t>
            </a: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30000"/>
              <a:buFont typeface="Wingdings" pitchFamily="2" charset="2"/>
              <a:buChar char=""/>
              <a:tabLst/>
              <a:defRPr/>
            </a:pPr>
            <a:r>
              <a:rPr kumimoji="1" lang="ro-RO" sz="2000" b="1" kern="0" dirty="0" smtClean="0">
                <a:solidFill>
                  <a:srgbClr val="002060"/>
                </a:solidFill>
                <a:latin typeface="+mn-lt"/>
              </a:rPr>
              <a:t>“Personalitatea” FPGA-ului constă în configuraţia sa</a:t>
            </a:r>
            <a:r>
              <a:rPr kumimoji="1" lang="en-US" sz="2000" b="1" kern="0" dirty="0" smtClean="0">
                <a:solidFill>
                  <a:srgbClr val="002060"/>
                </a:solidFill>
                <a:latin typeface="+mn-lt"/>
              </a:rPr>
              <a:t>: “FPGA fabric”</a:t>
            </a:r>
            <a:r>
              <a:rPr kumimoji="1" lang="ro-RO" sz="2000" b="1" kern="0" dirty="0" smtClean="0">
                <a:solidFill>
                  <a:srgbClr val="002060"/>
                </a:solidFill>
                <a:latin typeface="+mn-lt"/>
              </a:rPr>
              <a:t> </a:t>
            </a: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749" name="Group 748"/>
          <p:cNvGrpSpPr/>
          <p:nvPr/>
        </p:nvGrpSpPr>
        <p:grpSpPr>
          <a:xfrm>
            <a:off x="726480" y="2139733"/>
            <a:ext cx="3209932" cy="3381380"/>
            <a:chOff x="726480" y="2139733"/>
            <a:chExt cx="3209932" cy="3381380"/>
          </a:xfrm>
        </p:grpSpPr>
        <p:sp>
          <p:nvSpPr>
            <p:cNvPr id="650" name="Rectangle 4"/>
            <p:cNvSpPr>
              <a:spLocks noChangeArrowheads="1"/>
            </p:cNvSpPr>
            <p:nvPr/>
          </p:nvSpPr>
          <p:spPr bwMode="auto">
            <a:xfrm>
              <a:off x="1643042" y="3143248"/>
              <a:ext cx="1349272" cy="1278651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Tekton" pitchFamily="34" charset="0"/>
                </a:rPr>
                <a:t>Logic</a:t>
              </a:r>
            </a:p>
            <a:p>
              <a:pPr algn="ctr"/>
              <a:r>
                <a:rPr lang="en-US" sz="2000" b="1">
                  <a:solidFill>
                    <a:schemeClr val="tx1"/>
                  </a:solidFill>
                  <a:latin typeface="Tekton" pitchFamily="34" charset="0"/>
                </a:rPr>
                <a:t>Element</a:t>
              </a:r>
            </a:p>
          </p:txBody>
        </p:sp>
        <p:grpSp>
          <p:nvGrpSpPr>
            <p:cNvPr id="651" name="Group 5"/>
            <p:cNvGrpSpPr>
              <a:grpSpLocks/>
            </p:cNvGrpSpPr>
            <p:nvPr/>
          </p:nvGrpSpPr>
          <p:grpSpPr bwMode="auto">
            <a:xfrm>
              <a:off x="1264091" y="2139733"/>
              <a:ext cx="213734" cy="3381380"/>
              <a:chOff x="1008" y="1104"/>
              <a:chExt cx="192" cy="2064"/>
            </a:xfrm>
          </p:grpSpPr>
          <p:sp>
            <p:nvSpPr>
              <p:cNvPr id="652" name="Line 6"/>
              <p:cNvSpPr>
                <a:spLocks noChangeShapeType="1"/>
              </p:cNvSpPr>
              <p:nvPr/>
            </p:nvSpPr>
            <p:spPr bwMode="auto">
              <a:xfrm>
                <a:off x="1008" y="1104"/>
                <a:ext cx="0" cy="20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" name="Line 7"/>
              <p:cNvSpPr>
                <a:spLocks noChangeShapeType="1"/>
              </p:cNvSpPr>
              <p:nvPr/>
            </p:nvSpPr>
            <p:spPr bwMode="auto">
              <a:xfrm>
                <a:off x="1200" y="1104"/>
                <a:ext cx="0" cy="20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4" name="Line 8"/>
            <p:cNvSpPr>
              <a:spLocks noChangeShapeType="1"/>
            </p:cNvSpPr>
            <p:nvPr/>
          </p:nvSpPr>
          <p:spPr bwMode="auto">
            <a:xfrm flipH="1">
              <a:off x="726480" y="3810486"/>
              <a:ext cx="7552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5" name="Line 9"/>
            <p:cNvSpPr>
              <a:spLocks noChangeShapeType="1"/>
            </p:cNvSpPr>
            <p:nvPr/>
          </p:nvSpPr>
          <p:spPr bwMode="auto">
            <a:xfrm>
              <a:off x="1427997" y="3810486"/>
              <a:ext cx="2150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6" name="Group 10"/>
            <p:cNvGrpSpPr>
              <a:grpSpLocks/>
            </p:cNvGrpSpPr>
            <p:nvPr/>
          </p:nvGrpSpPr>
          <p:grpSpPr bwMode="auto">
            <a:xfrm>
              <a:off x="852360" y="2139733"/>
              <a:ext cx="213734" cy="3381380"/>
              <a:chOff x="1008" y="1104"/>
              <a:chExt cx="192" cy="2064"/>
            </a:xfrm>
          </p:grpSpPr>
          <p:sp>
            <p:nvSpPr>
              <p:cNvPr id="657" name="Line 11"/>
              <p:cNvSpPr>
                <a:spLocks noChangeShapeType="1"/>
              </p:cNvSpPr>
              <p:nvPr/>
            </p:nvSpPr>
            <p:spPr bwMode="auto">
              <a:xfrm>
                <a:off x="1008" y="1104"/>
                <a:ext cx="0" cy="20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" name="Line 12"/>
              <p:cNvSpPr>
                <a:spLocks noChangeShapeType="1"/>
              </p:cNvSpPr>
              <p:nvPr/>
            </p:nvSpPr>
            <p:spPr bwMode="auto">
              <a:xfrm>
                <a:off x="1200" y="1104"/>
                <a:ext cx="0" cy="20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9" name="Group 13"/>
            <p:cNvGrpSpPr>
              <a:grpSpLocks/>
            </p:cNvGrpSpPr>
            <p:nvPr/>
          </p:nvGrpSpPr>
          <p:grpSpPr bwMode="auto">
            <a:xfrm>
              <a:off x="3181134" y="2139733"/>
              <a:ext cx="213734" cy="3381380"/>
              <a:chOff x="1008" y="1104"/>
              <a:chExt cx="192" cy="2064"/>
            </a:xfrm>
          </p:grpSpPr>
          <p:sp>
            <p:nvSpPr>
              <p:cNvPr id="660" name="Line 14"/>
              <p:cNvSpPr>
                <a:spLocks noChangeShapeType="1"/>
              </p:cNvSpPr>
              <p:nvPr/>
            </p:nvSpPr>
            <p:spPr bwMode="auto">
              <a:xfrm>
                <a:off x="1008" y="1104"/>
                <a:ext cx="0" cy="20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" name="Line 15"/>
              <p:cNvSpPr>
                <a:spLocks noChangeShapeType="1"/>
              </p:cNvSpPr>
              <p:nvPr/>
            </p:nvSpPr>
            <p:spPr bwMode="auto">
              <a:xfrm>
                <a:off x="1200" y="1104"/>
                <a:ext cx="0" cy="20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2" name="Group 16"/>
            <p:cNvGrpSpPr>
              <a:grpSpLocks/>
            </p:cNvGrpSpPr>
            <p:nvPr/>
          </p:nvGrpSpPr>
          <p:grpSpPr bwMode="auto">
            <a:xfrm>
              <a:off x="3621713" y="2139733"/>
              <a:ext cx="213734" cy="3381380"/>
              <a:chOff x="1008" y="1104"/>
              <a:chExt cx="192" cy="2064"/>
            </a:xfrm>
          </p:grpSpPr>
          <p:sp>
            <p:nvSpPr>
              <p:cNvPr id="663" name="Line 17"/>
              <p:cNvSpPr>
                <a:spLocks noChangeShapeType="1"/>
              </p:cNvSpPr>
              <p:nvPr/>
            </p:nvSpPr>
            <p:spPr bwMode="auto">
              <a:xfrm>
                <a:off x="1008" y="1104"/>
                <a:ext cx="0" cy="20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" name="Line 18"/>
              <p:cNvSpPr>
                <a:spLocks noChangeShapeType="1"/>
              </p:cNvSpPr>
              <p:nvPr/>
            </p:nvSpPr>
            <p:spPr bwMode="auto">
              <a:xfrm>
                <a:off x="1200" y="1104"/>
                <a:ext cx="0" cy="20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5" name="Group 19"/>
            <p:cNvGrpSpPr>
              <a:grpSpLocks/>
            </p:cNvGrpSpPr>
            <p:nvPr/>
          </p:nvGrpSpPr>
          <p:grpSpPr bwMode="auto">
            <a:xfrm>
              <a:off x="726480" y="4740035"/>
              <a:ext cx="3209932" cy="685846"/>
              <a:chOff x="1488" y="2352"/>
              <a:chExt cx="2448" cy="516"/>
            </a:xfrm>
          </p:grpSpPr>
          <p:grpSp>
            <p:nvGrpSpPr>
              <p:cNvPr id="666" name="Group 20"/>
              <p:cNvGrpSpPr>
                <a:grpSpLocks/>
              </p:cNvGrpSpPr>
              <p:nvPr/>
            </p:nvGrpSpPr>
            <p:grpSpPr bwMode="auto">
              <a:xfrm rot="-5400000">
                <a:off x="2616" y="1149"/>
                <a:ext cx="192" cy="2448"/>
                <a:chOff x="1008" y="1104"/>
                <a:chExt cx="192" cy="2064"/>
              </a:xfrm>
            </p:grpSpPr>
            <p:sp>
              <p:nvSpPr>
                <p:cNvPr id="670" name="Line 21"/>
                <p:cNvSpPr>
                  <a:spLocks noChangeShapeType="1"/>
                </p:cNvSpPr>
                <p:nvPr/>
              </p:nvSpPr>
              <p:spPr bwMode="auto">
                <a:xfrm>
                  <a:off x="1008" y="1104"/>
                  <a:ext cx="0" cy="20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" name="Line 22"/>
                <p:cNvSpPr>
                  <a:spLocks noChangeShapeType="1"/>
                </p:cNvSpPr>
                <p:nvPr/>
              </p:nvSpPr>
              <p:spPr bwMode="auto">
                <a:xfrm>
                  <a:off x="1200" y="1104"/>
                  <a:ext cx="0" cy="20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67" name="Group 23"/>
              <p:cNvGrpSpPr>
                <a:grpSpLocks/>
              </p:cNvGrpSpPr>
              <p:nvPr/>
            </p:nvGrpSpPr>
            <p:grpSpPr bwMode="auto">
              <a:xfrm rot="-5400000">
                <a:off x="2616" y="1485"/>
                <a:ext cx="192" cy="2448"/>
                <a:chOff x="1008" y="1104"/>
                <a:chExt cx="192" cy="2064"/>
              </a:xfrm>
            </p:grpSpPr>
            <p:sp>
              <p:nvSpPr>
                <p:cNvPr id="668" name="Line 24"/>
                <p:cNvSpPr>
                  <a:spLocks noChangeShapeType="1"/>
                </p:cNvSpPr>
                <p:nvPr/>
              </p:nvSpPr>
              <p:spPr bwMode="auto">
                <a:xfrm>
                  <a:off x="1008" y="1104"/>
                  <a:ext cx="0" cy="20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9" name="Line 25"/>
                <p:cNvSpPr>
                  <a:spLocks noChangeShapeType="1"/>
                </p:cNvSpPr>
                <p:nvPr/>
              </p:nvSpPr>
              <p:spPr bwMode="auto">
                <a:xfrm>
                  <a:off x="1200" y="1104"/>
                  <a:ext cx="0" cy="20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72" name="Group 26"/>
            <p:cNvGrpSpPr>
              <a:grpSpLocks/>
            </p:cNvGrpSpPr>
            <p:nvPr/>
          </p:nvGrpSpPr>
          <p:grpSpPr bwMode="auto">
            <a:xfrm>
              <a:off x="726480" y="2382581"/>
              <a:ext cx="3209932" cy="685846"/>
              <a:chOff x="1488" y="2352"/>
              <a:chExt cx="2448" cy="516"/>
            </a:xfrm>
          </p:grpSpPr>
          <p:grpSp>
            <p:nvGrpSpPr>
              <p:cNvPr id="673" name="Group 27"/>
              <p:cNvGrpSpPr>
                <a:grpSpLocks/>
              </p:cNvGrpSpPr>
              <p:nvPr/>
            </p:nvGrpSpPr>
            <p:grpSpPr bwMode="auto">
              <a:xfrm rot="-5400000">
                <a:off x="2616" y="1149"/>
                <a:ext cx="192" cy="2448"/>
                <a:chOff x="1008" y="1104"/>
                <a:chExt cx="192" cy="2064"/>
              </a:xfrm>
            </p:grpSpPr>
            <p:sp>
              <p:nvSpPr>
                <p:cNvPr id="677" name="Line 28"/>
                <p:cNvSpPr>
                  <a:spLocks noChangeShapeType="1"/>
                </p:cNvSpPr>
                <p:nvPr/>
              </p:nvSpPr>
              <p:spPr bwMode="auto">
                <a:xfrm>
                  <a:off x="1008" y="1104"/>
                  <a:ext cx="0" cy="20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" name="Line 29"/>
                <p:cNvSpPr>
                  <a:spLocks noChangeShapeType="1"/>
                </p:cNvSpPr>
                <p:nvPr/>
              </p:nvSpPr>
              <p:spPr bwMode="auto">
                <a:xfrm>
                  <a:off x="1200" y="1104"/>
                  <a:ext cx="0" cy="20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74" name="Group 30"/>
              <p:cNvGrpSpPr>
                <a:grpSpLocks/>
              </p:cNvGrpSpPr>
              <p:nvPr/>
            </p:nvGrpSpPr>
            <p:grpSpPr bwMode="auto">
              <a:xfrm rot="-5400000">
                <a:off x="2616" y="1485"/>
                <a:ext cx="192" cy="2448"/>
                <a:chOff x="1008" y="1104"/>
                <a:chExt cx="192" cy="2064"/>
              </a:xfrm>
            </p:grpSpPr>
            <p:sp>
              <p:nvSpPr>
                <p:cNvPr id="675" name="Line 31"/>
                <p:cNvSpPr>
                  <a:spLocks noChangeShapeType="1"/>
                </p:cNvSpPr>
                <p:nvPr/>
              </p:nvSpPr>
              <p:spPr bwMode="auto">
                <a:xfrm>
                  <a:off x="1008" y="1104"/>
                  <a:ext cx="0" cy="20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" name="Line 32"/>
                <p:cNvSpPr>
                  <a:spLocks noChangeShapeType="1"/>
                </p:cNvSpPr>
                <p:nvPr/>
              </p:nvSpPr>
              <p:spPr bwMode="auto">
                <a:xfrm>
                  <a:off x="1200" y="1104"/>
                  <a:ext cx="0" cy="20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79" name="Group 33"/>
            <p:cNvGrpSpPr>
              <a:grpSpLocks/>
            </p:cNvGrpSpPr>
            <p:nvPr/>
          </p:nvGrpSpPr>
          <p:grpSpPr bwMode="auto">
            <a:xfrm>
              <a:off x="1167059" y="3721432"/>
              <a:ext cx="162595" cy="167474"/>
              <a:chOff x="1056" y="3600"/>
              <a:chExt cx="144" cy="144"/>
            </a:xfrm>
          </p:grpSpPr>
          <p:sp>
            <p:nvSpPr>
              <p:cNvPr id="680" name="Line 34"/>
              <p:cNvSpPr>
                <a:spLocks noChangeShapeType="1"/>
              </p:cNvSpPr>
              <p:nvPr/>
            </p:nvSpPr>
            <p:spPr bwMode="auto">
              <a:xfrm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" name="Line 35"/>
              <p:cNvSpPr>
                <a:spLocks noChangeShapeType="1"/>
              </p:cNvSpPr>
              <p:nvPr/>
            </p:nvSpPr>
            <p:spPr bwMode="auto">
              <a:xfrm flipV="1"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2" name="Group 36"/>
            <p:cNvGrpSpPr>
              <a:grpSpLocks/>
            </p:cNvGrpSpPr>
            <p:nvPr/>
          </p:nvGrpSpPr>
          <p:grpSpPr bwMode="auto">
            <a:xfrm>
              <a:off x="772374" y="3729407"/>
              <a:ext cx="162595" cy="167474"/>
              <a:chOff x="1056" y="3600"/>
              <a:chExt cx="144" cy="144"/>
            </a:xfrm>
          </p:grpSpPr>
          <p:sp>
            <p:nvSpPr>
              <p:cNvPr id="683" name="Line 37"/>
              <p:cNvSpPr>
                <a:spLocks noChangeShapeType="1"/>
              </p:cNvSpPr>
              <p:nvPr/>
            </p:nvSpPr>
            <p:spPr bwMode="auto">
              <a:xfrm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4" name="Line 38"/>
              <p:cNvSpPr>
                <a:spLocks noChangeShapeType="1"/>
              </p:cNvSpPr>
              <p:nvPr/>
            </p:nvSpPr>
            <p:spPr bwMode="auto">
              <a:xfrm flipV="1"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85" name="Group 39"/>
            <p:cNvGrpSpPr>
              <a:grpSpLocks/>
            </p:cNvGrpSpPr>
            <p:nvPr/>
          </p:nvGrpSpPr>
          <p:grpSpPr bwMode="auto">
            <a:xfrm>
              <a:off x="772374" y="2182266"/>
              <a:ext cx="791993" cy="855978"/>
              <a:chOff x="1523" y="512"/>
              <a:chExt cx="604" cy="644"/>
            </a:xfrm>
          </p:grpSpPr>
          <p:grpSp>
            <p:nvGrpSpPr>
              <p:cNvPr id="686" name="Group 40"/>
              <p:cNvGrpSpPr>
                <a:grpSpLocks/>
              </p:cNvGrpSpPr>
              <p:nvPr/>
            </p:nvGrpSpPr>
            <p:grpSpPr bwMode="auto">
              <a:xfrm>
                <a:off x="1676" y="699"/>
                <a:ext cx="282" cy="286"/>
                <a:chOff x="938" y="1131"/>
                <a:chExt cx="330" cy="327"/>
              </a:xfrm>
            </p:grpSpPr>
            <p:grpSp>
              <p:nvGrpSpPr>
                <p:cNvPr id="693" name="Group 41"/>
                <p:cNvGrpSpPr>
                  <a:grpSpLocks/>
                </p:cNvGrpSpPr>
                <p:nvPr/>
              </p:nvGrpSpPr>
              <p:grpSpPr bwMode="auto">
                <a:xfrm>
                  <a:off x="938" y="1131"/>
                  <a:ext cx="144" cy="144"/>
                  <a:chOff x="1056" y="3600"/>
                  <a:chExt cx="144" cy="144"/>
                </a:xfrm>
              </p:grpSpPr>
              <p:sp>
                <p:nvSpPr>
                  <p:cNvPr id="697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3600"/>
                    <a:ext cx="144" cy="144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8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56" y="3600"/>
                    <a:ext cx="144" cy="144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94" name="Group 44"/>
                <p:cNvGrpSpPr>
                  <a:grpSpLocks/>
                </p:cNvGrpSpPr>
                <p:nvPr/>
              </p:nvGrpSpPr>
              <p:grpSpPr bwMode="auto">
                <a:xfrm>
                  <a:off x="1124" y="1314"/>
                  <a:ext cx="144" cy="144"/>
                  <a:chOff x="1056" y="3600"/>
                  <a:chExt cx="144" cy="144"/>
                </a:xfrm>
              </p:grpSpPr>
              <p:sp>
                <p:nvSpPr>
                  <p:cNvPr id="695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3600"/>
                    <a:ext cx="144" cy="144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6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56" y="3600"/>
                    <a:ext cx="144" cy="144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87" name="Group 47"/>
              <p:cNvGrpSpPr>
                <a:grpSpLocks/>
              </p:cNvGrpSpPr>
              <p:nvPr/>
            </p:nvGrpSpPr>
            <p:grpSpPr bwMode="auto">
              <a:xfrm>
                <a:off x="1523" y="1030"/>
                <a:ext cx="124" cy="126"/>
                <a:chOff x="1056" y="3600"/>
                <a:chExt cx="144" cy="144"/>
              </a:xfrm>
            </p:grpSpPr>
            <p:sp>
              <p:nvSpPr>
                <p:cNvPr id="691" name="Line 48"/>
                <p:cNvSpPr>
                  <a:spLocks noChangeShapeType="1"/>
                </p:cNvSpPr>
                <p:nvPr/>
              </p:nvSpPr>
              <p:spPr bwMode="auto">
                <a:xfrm>
                  <a:off x="1056" y="3600"/>
                  <a:ext cx="144" cy="14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1056" y="3600"/>
                  <a:ext cx="144" cy="14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88" name="Group 50"/>
              <p:cNvGrpSpPr>
                <a:grpSpLocks/>
              </p:cNvGrpSpPr>
              <p:nvPr/>
            </p:nvGrpSpPr>
            <p:grpSpPr bwMode="auto">
              <a:xfrm>
                <a:off x="2003" y="512"/>
                <a:ext cx="124" cy="126"/>
                <a:chOff x="1056" y="3600"/>
                <a:chExt cx="144" cy="144"/>
              </a:xfrm>
            </p:grpSpPr>
            <p:sp>
              <p:nvSpPr>
                <p:cNvPr id="689" name="Line 51"/>
                <p:cNvSpPr>
                  <a:spLocks noChangeShapeType="1"/>
                </p:cNvSpPr>
                <p:nvPr/>
              </p:nvSpPr>
              <p:spPr bwMode="auto">
                <a:xfrm>
                  <a:off x="1056" y="3600"/>
                  <a:ext cx="144" cy="14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056" y="3600"/>
                  <a:ext cx="144" cy="14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99" name="Group 53"/>
            <p:cNvGrpSpPr>
              <a:grpSpLocks/>
            </p:cNvGrpSpPr>
            <p:nvPr/>
          </p:nvGrpSpPr>
          <p:grpSpPr bwMode="auto">
            <a:xfrm>
              <a:off x="767129" y="4534877"/>
              <a:ext cx="797238" cy="877245"/>
              <a:chOff x="1519" y="2282"/>
              <a:chExt cx="608" cy="660"/>
            </a:xfrm>
          </p:grpSpPr>
          <p:grpSp>
            <p:nvGrpSpPr>
              <p:cNvPr id="700" name="Group 54"/>
              <p:cNvGrpSpPr>
                <a:grpSpLocks/>
              </p:cNvGrpSpPr>
              <p:nvPr/>
            </p:nvGrpSpPr>
            <p:grpSpPr bwMode="auto">
              <a:xfrm>
                <a:off x="2003" y="2816"/>
                <a:ext cx="124" cy="126"/>
                <a:chOff x="1056" y="3600"/>
                <a:chExt cx="144" cy="144"/>
              </a:xfrm>
            </p:grpSpPr>
            <p:sp>
              <p:nvSpPr>
                <p:cNvPr id="714" name="Line 55"/>
                <p:cNvSpPr>
                  <a:spLocks noChangeShapeType="1"/>
                </p:cNvSpPr>
                <p:nvPr/>
              </p:nvSpPr>
              <p:spPr bwMode="auto">
                <a:xfrm>
                  <a:off x="1056" y="3600"/>
                  <a:ext cx="144" cy="14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5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1056" y="3600"/>
                  <a:ext cx="144" cy="14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1" name="Group 57"/>
              <p:cNvGrpSpPr>
                <a:grpSpLocks/>
              </p:cNvGrpSpPr>
              <p:nvPr/>
            </p:nvGrpSpPr>
            <p:grpSpPr bwMode="auto">
              <a:xfrm>
                <a:off x="1516" y="2286"/>
                <a:ext cx="282" cy="286"/>
                <a:chOff x="938" y="1131"/>
                <a:chExt cx="330" cy="327"/>
              </a:xfrm>
            </p:grpSpPr>
            <p:grpSp>
              <p:nvGrpSpPr>
                <p:cNvPr id="708" name="Group 58"/>
                <p:cNvGrpSpPr>
                  <a:grpSpLocks/>
                </p:cNvGrpSpPr>
                <p:nvPr/>
              </p:nvGrpSpPr>
              <p:grpSpPr bwMode="auto">
                <a:xfrm>
                  <a:off x="938" y="1131"/>
                  <a:ext cx="144" cy="144"/>
                  <a:chOff x="1056" y="3600"/>
                  <a:chExt cx="144" cy="144"/>
                </a:xfrm>
              </p:grpSpPr>
              <p:sp>
                <p:nvSpPr>
                  <p:cNvPr id="712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3600"/>
                    <a:ext cx="144" cy="144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3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56" y="3600"/>
                    <a:ext cx="144" cy="144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09" name="Group 61"/>
                <p:cNvGrpSpPr>
                  <a:grpSpLocks/>
                </p:cNvGrpSpPr>
                <p:nvPr/>
              </p:nvGrpSpPr>
              <p:grpSpPr bwMode="auto">
                <a:xfrm>
                  <a:off x="1124" y="1314"/>
                  <a:ext cx="144" cy="144"/>
                  <a:chOff x="1056" y="3600"/>
                  <a:chExt cx="144" cy="144"/>
                </a:xfrm>
              </p:grpSpPr>
              <p:sp>
                <p:nvSpPr>
                  <p:cNvPr id="710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3600"/>
                    <a:ext cx="144" cy="144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1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56" y="3600"/>
                    <a:ext cx="144" cy="144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02" name="Group 64"/>
              <p:cNvGrpSpPr>
                <a:grpSpLocks/>
              </p:cNvGrpSpPr>
              <p:nvPr/>
            </p:nvGrpSpPr>
            <p:grpSpPr bwMode="auto">
              <a:xfrm>
                <a:off x="1836" y="2631"/>
                <a:ext cx="124" cy="126"/>
                <a:chOff x="1056" y="3600"/>
                <a:chExt cx="144" cy="144"/>
              </a:xfrm>
            </p:grpSpPr>
            <p:sp>
              <p:nvSpPr>
                <p:cNvPr id="706" name="Line 65"/>
                <p:cNvSpPr>
                  <a:spLocks noChangeShapeType="1"/>
                </p:cNvSpPr>
                <p:nvPr/>
              </p:nvSpPr>
              <p:spPr bwMode="auto">
                <a:xfrm>
                  <a:off x="1056" y="3600"/>
                  <a:ext cx="144" cy="14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1056" y="3600"/>
                  <a:ext cx="144" cy="14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03" name="Group 67"/>
              <p:cNvGrpSpPr>
                <a:grpSpLocks/>
              </p:cNvGrpSpPr>
              <p:nvPr/>
            </p:nvGrpSpPr>
            <p:grpSpPr bwMode="auto">
              <a:xfrm>
                <a:off x="1522" y="2624"/>
                <a:ext cx="124" cy="126"/>
                <a:chOff x="1056" y="3600"/>
                <a:chExt cx="144" cy="144"/>
              </a:xfrm>
            </p:grpSpPr>
            <p:sp>
              <p:nvSpPr>
                <p:cNvPr id="704" name="Line 68"/>
                <p:cNvSpPr>
                  <a:spLocks noChangeShapeType="1"/>
                </p:cNvSpPr>
                <p:nvPr/>
              </p:nvSpPr>
              <p:spPr bwMode="auto">
                <a:xfrm>
                  <a:off x="1056" y="3600"/>
                  <a:ext cx="144" cy="14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1056" y="3600"/>
                  <a:ext cx="144" cy="14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6" name="Group 70"/>
            <p:cNvGrpSpPr>
              <a:grpSpLocks/>
            </p:cNvGrpSpPr>
            <p:nvPr/>
          </p:nvGrpSpPr>
          <p:grpSpPr bwMode="auto">
            <a:xfrm>
              <a:off x="3742347" y="2854820"/>
              <a:ext cx="162595" cy="167474"/>
              <a:chOff x="1056" y="3600"/>
              <a:chExt cx="144" cy="144"/>
            </a:xfrm>
          </p:grpSpPr>
          <p:sp>
            <p:nvSpPr>
              <p:cNvPr id="717" name="Line 71"/>
              <p:cNvSpPr>
                <a:spLocks noChangeShapeType="1"/>
              </p:cNvSpPr>
              <p:nvPr/>
            </p:nvSpPr>
            <p:spPr bwMode="auto">
              <a:xfrm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" name="Line 72"/>
              <p:cNvSpPr>
                <a:spLocks noChangeShapeType="1"/>
              </p:cNvSpPr>
              <p:nvPr/>
            </p:nvSpPr>
            <p:spPr bwMode="auto">
              <a:xfrm flipV="1"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9" name="Group 73"/>
            <p:cNvGrpSpPr>
              <a:grpSpLocks/>
            </p:cNvGrpSpPr>
            <p:nvPr/>
          </p:nvGrpSpPr>
          <p:grpSpPr bwMode="auto">
            <a:xfrm>
              <a:off x="3099837" y="2187583"/>
              <a:ext cx="371083" cy="378811"/>
              <a:chOff x="938" y="1131"/>
              <a:chExt cx="330" cy="327"/>
            </a:xfrm>
          </p:grpSpPr>
          <p:grpSp>
            <p:nvGrpSpPr>
              <p:cNvPr id="720" name="Group 74"/>
              <p:cNvGrpSpPr>
                <a:grpSpLocks/>
              </p:cNvGrpSpPr>
              <p:nvPr/>
            </p:nvGrpSpPr>
            <p:grpSpPr bwMode="auto">
              <a:xfrm>
                <a:off x="938" y="1131"/>
                <a:ext cx="144" cy="144"/>
                <a:chOff x="1056" y="3600"/>
                <a:chExt cx="144" cy="144"/>
              </a:xfrm>
            </p:grpSpPr>
            <p:sp>
              <p:nvSpPr>
                <p:cNvPr id="724" name="Line 75"/>
                <p:cNvSpPr>
                  <a:spLocks noChangeShapeType="1"/>
                </p:cNvSpPr>
                <p:nvPr/>
              </p:nvSpPr>
              <p:spPr bwMode="auto">
                <a:xfrm>
                  <a:off x="1056" y="3600"/>
                  <a:ext cx="144" cy="14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5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1056" y="3600"/>
                  <a:ext cx="144" cy="14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21" name="Group 77"/>
              <p:cNvGrpSpPr>
                <a:grpSpLocks/>
              </p:cNvGrpSpPr>
              <p:nvPr/>
            </p:nvGrpSpPr>
            <p:grpSpPr bwMode="auto">
              <a:xfrm>
                <a:off x="1124" y="1314"/>
                <a:ext cx="144" cy="144"/>
                <a:chOff x="1056" y="3600"/>
                <a:chExt cx="144" cy="144"/>
              </a:xfrm>
            </p:grpSpPr>
            <p:sp>
              <p:nvSpPr>
                <p:cNvPr id="722" name="Line 78"/>
                <p:cNvSpPr>
                  <a:spLocks noChangeShapeType="1"/>
                </p:cNvSpPr>
                <p:nvPr/>
              </p:nvSpPr>
              <p:spPr bwMode="auto">
                <a:xfrm>
                  <a:off x="1056" y="3600"/>
                  <a:ext cx="144" cy="14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1056" y="3600"/>
                  <a:ext cx="144" cy="14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26" name="Group 80"/>
            <p:cNvGrpSpPr>
              <a:grpSpLocks/>
            </p:cNvGrpSpPr>
            <p:nvPr/>
          </p:nvGrpSpPr>
          <p:grpSpPr bwMode="auto">
            <a:xfrm>
              <a:off x="3515502" y="2651460"/>
              <a:ext cx="162595" cy="167474"/>
              <a:chOff x="1056" y="3600"/>
              <a:chExt cx="144" cy="144"/>
            </a:xfrm>
          </p:grpSpPr>
          <p:sp>
            <p:nvSpPr>
              <p:cNvPr id="727" name="Line 81"/>
              <p:cNvSpPr>
                <a:spLocks noChangeShapeType="1"/>
              </p:cNvSpPr>
              <p:nvPr/>
            </p:nvSpPr>
            <p:spPr bwMode="auto">
              <a:xfrm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" name="Line 82"/>
              <p:cNvSpPr>
                <a:spLocks noChangeShapeType="1"/>
              </p:cNvSpPr>
              <p:nvPr/>
            </p:nvSpPr>
            <p:spPr bwMode="auto">
              <a:xfrm flipV="1"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9" name="Group 83"/>
            <p:cNvGrpSpPr>
              <a:grpSpLocks/>
            </p:cNvGrpSpPr>
            <p:nvPr/>
          </p:nvGrpSpPr>
          <p:grpSpPr bwMode="auto">
            <a:xfrm>
              <a:off x="3103771" y="2642155"/>
              <a:ext cx="162595" cy="167474"/>
              <a:chOff x="1056" y="3600"/>
              <a:chExt cx="144" cy="144"/>
            </a:xfrm>
          </p:grpSpPr>
          <p:sp>
            <p:nvSpPr>
              <p:cNvPr id="730" name="Line 84"/>
              <p:cNvSpPr>
                <a:spLocks noChangeShapeType="1"/>
              </p:cNvSpPr>
              <p:nvPr/>
            </p:nvSpPr>
            <p:spPr bwMode="auto">
              <a:xfrm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" name="Line 85"/>
              <p:cNvSpPr>
                <a:spLocks noChangeShapeType="1"/>
              </p:cNvSpPr>
              <p:nvPr/>
            </p:nvSpPr>
            <p:spPr bwMode="auto">
              <a:xfrm flipV="1"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2" name="Group 86"/>
            <p:cNvGrpSpPr>
              <a:grpSpLocks/>
            </p:cNvGrpSpPr>
            <p:nvPr/>
          </p:nvGrpSpPr>
          <p:grpSpPr bwMode="auto">
            <a:xfrm>
              <a:off x="3318815" y="4782101"/>
              <a:ext cx="371082" cy="378811"/>
              <a:chOff x="938" y="1131"/>
              <a:chExt cx="330" cy="327"/>
            </a:xfrm>
          </p:grpSpPr>
          <p:grpSp>
            <p:nvGrpSpPr>
              <p:cNvPr id="733" name="Group 87"/>
              <p:cNvGrpSpPr>
                <a:grpSpLocks/>
              </p:cNvGrpSpPr>
              <p:nvPr/>
            </p:nvGrpSpPr>
            <p:grpSpPr bwMode="auto">
              <a:xfrm>
                <a:off x="938" y="1131"/>
                <a:ext cx="144" cy="144"/>
                <a:chOff x="1056" y="3600"/>
                <a:chExt cx="144" cy="144"/>
              </a:xfrm>
            </p:grpSpPr>
            <p:sp>
              <p:nvSpPr>
                <p:cNvPr id="737" name="Line 88"/>
                <p:cNvSpPr>
                  <a:spLocks noChangeShapeType="1"/>
                </p:cNvSpPr>
                <p:nvPr/>
              </p:nvSpPr>
              <p:spPr bwMode="auto">
                <a:xfrm>
                  <a:off x="1056" y="3600"/>
                  <a:ext cx="144" cy="14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1056" y="3600"/>
                  <a:ext cx="144" cy="14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34" name="Group 90"/>
              <p:cNvGrpSpPr>
                <a:grpSpLocks/>
              </p:cNvGrpSpPr>
              <p:nvPr/>
            </p:nvGrpSpPr>
            <p:grpSpPr bwMode="auto">
              <a:xfrm>
                <a:off x="1124" y="1314"/>
                <a:ext cx="144" cy="144"/>
                <a:chOff x="1056" y="3600"/>
                <a:chExt cx="144" cy="144"/>
              </a:xfrm>
            </p:grpSpPr>
            <p:sp>
              <p:nvSpPr>
                <p:cNvPr id="735" name="Line 91"/>
                <p:cNvSpPr>
                  <a:spLocks noChangeShapeType="1"/>
                </p:cNvSpPr>
                <p:nvPr/>
              </p:nvSpPr>
              <p:spPr bwMode="auto">
                <a:xfrm>
                  <a:off x="1056" y="3600"/>
                  <a:ext cx="144" cy="14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056" y="3600"/>
                  <a:ext cx="144" cy="14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39" name="Group 93"/>
            <p:cNvGrpSpPr>
              <a:grpSpLocks/>
            </p:cNvGrpSpPr>
            <p:nvPr/>
          </p:nvGrpSpPr>
          <p:grpSpPr bwMode="auto">
            <a:xfrm>
              <a:off x="3114261" y="5227369"/>
              <a:ext cx="162595" cy="167474"/>
              <a:chOff x="1056" y="3600"/>
              <a:chExt cx="144" cy="144"/>
            </a:xfrm>
          </p:grpSpPr>
          <p:sp>
            <p:nvSpPr>
              <p:cNvPr id="740" name="Line 94"/>
              <p:cNvSpPr>
                <a:spLocks noChangeShapeType="1"/>
              </p:cNvSpPr>
              <p:nvPr/>
            </p:nvSpPr>
            <p:spPr bwMode="auto">
              <a:xfrm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" name="Line 95"/>
              <p:cNvSpPr>
                <a:spLocks noChangeShapeType="1"/>
              </p:cNvSpPr>
              <p:nvPr/>
            </p:nvSpPr>
            <p:spPr bwMode="auto">
              <a:xfrm flipV="1"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2" name="Group 96"/>
            <p:cNvGrpSpPr>
              <a:grpSpLocks/>
            </p:cNvGrpSpPr>
            <p:nvPr/>
          </p:nvGrpSpPr>
          <p:grpSpPr bwMode="auto">
            <a:xfrm>
              <a:off x="3743659" y="4538865"/>
              <a:ext cx="162595" cy="167474"/>
              <a:chOff x="1056" y="3600"/>
              <a:chExt cx="144" cy="144"/>
            </a:xfrm>
          </p:grpSpPr>
          <p:sp>
            <p:nvSpPr>
              <p:cNvPr id="743" name="Line 97"/>
              <p:cNvSpPr>
                <a:spLocks noChangeShapeType="1"/>
              </p:cNvSpPr>
              <p:nvPr/>
            </p:nvSpPr>
            <p:spPr bwMode="auto">
              <a:xfrm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" name="Line 98"/>
              <p:cNvSpPr>
                <a:spLocks noChangeShapeType="1"/>
              </p:cNvSpPr>
              <p:nvPr/>
            </p:nvSpPr>
            <p:spPr bwMode="auto">
              <a:xfrm flipV="1"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5" name="Group 99"/>
            <p:cNvGrpSpPr>
              <a:grpSpLocks/>
            </p:cNvGrpSpPr>
            <p:nvPr/>
          </p:nvGrpSpPr>
          <p:grpSpPr bwMode="auto">
            <a:xfrm>
              <a:off x="3105082" y="4546840"/>
              <a:ext cx="162595" cy="167474"/>
              <a:chOff x="1056" y="3600"/>
              <a:chExt cx="144" cy="144"/>
            </a:xfrm>
          </p:grpSpPr>
          <p:sp>
            <p:nvSpPr>
              <p:cNvPr id="746" name="Line 100"/>
              <p:cNvSpPr>
                <a:spLocks noChangeShapeType="1"/>
              </p:cNvSpPr>
              <p:nvPr/>
            </p:nvSpPr>
            <p:spPr bwMode="auto">
              <a:xfrm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" name="Line 101"/>
              <p:cNvSpPr>
                <a:spLocks noChangeShapeType="1"/>
              </p:cNvSpPr>
              <p:nvPr/>
            </p:nvSpPr>
            <p:spPr bwMode="auto">
              <a:xfrm flipV="1">
                <a:off x="1056" y="3600"/>
                <a:ext cx="144" cy="1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406185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37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Cât de “mare” este un FPGA?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1802" y="3571876"/>
            <a:ext cx="2786082" cy="1214446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X 10.000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03" y="2500306"/>
            <a:ext cx="324365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6041" y="2500306"/>
            <a:ext cx="378511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1357299"/>
            <a:ext cx="7572428" cy="5500701"/>
          </a:xfrm>
        </p:spPr>
        <p:txBody>
          <a:bodyPr/>
          <a:lstStyle/>
          <a:p>
            <a:pPr marL="0" lvl="2" indent="-457200">
              <a:lnSpc>
                <a:spcPct val="170000"/>
              </a:lnSpc>
              <a:buNone/>
            </a:pPr>
            <a:r>
              <a:rPr lang="ro-RO" sz="2000" b="1" dirty="0" smtClean="0"/>
              <a:t>Univ. of Massachusetts, Amherst – Russell Tessier, </a:t>
            </a:r>
            <a:r>
              <a:rPr lang="en-US" sz="2000" b="1" dirty="0" smtClean="0"/>
              <a:t>ECE 697</a:t>
            </a:r>
            <a:endParaRPr lang="ro-RO" sz="2000" b="1" dirty="0" smtClean="0"/>
          </a:p>
          <a:p>
            <a:pPr marL="0" lvl="2" indent="-457200">
              <a:lnSpc>
                <a:spcPct val="170000"/>
              </a:lnSpc>
              <a:buNone/>
            </a:pPr>
            <a:r>
              <a:rPr lang="ro-RO" sz="2000" b="1" dirty="0" smtClean="0"/>
              <a:t>Carnegie-Mellon Univ. – Seth Goldstein, </a:t>
            </a:r>
            <a:r>
              <a:rPr lang="en-US" sz="2000" b="1" dirty="0" smtClean="0"/>
              <a:t>15-828/18-847</a:t>
            </a:r>
          </a:p>
          <a:p>
            <a:pPr marL="0" lvl="2" indent="-457200">
              <a:lnSpc>
                <a:spcPct val="170000"/>
              </a:lnSpc>
              <a:buNone/>
            </a:pPr>
            <a:r>
              <a:rPr lang="ro-RO" sz="2000" b="1" dirty="0" smtClean="0"/>
              <a:t>Univ. of Paderborn – Marco Platzner</a:t>
            </a:r>
          </a:p>
          <a:p>
            <a:pPr marL="0" lvl="2" indent="-457200">
              <a:lnSpc>
                <a:spcPct val="170000"/>
              </a:lnSpc>
              <a:buNone/>
            </a:pPr>
            <a:r>
              <a:rPr lang="ro-RO" sz="2000" b="1" dirty="0" smtClean="0"/>
              <a:t>Univ. of Pennsylvania – John Wawrzynek and Andre deHon, </a:t>
            </a:r>
            <a:r>
              <a:rPr lang="en-US" sz="2000" b="1" dirty="0" smtClean="0"/>
              <a:t>CS294-7</a:t>
            </a:r>
            <a:r>
              <a:rPr lang="ro-RO" sz="2000" b="1" dirty="0" smtClean="0"/>
              <a:t> (predat şi la Univ. of California, Berkeley)</a:t>
            </a:r>
          </a:p>
          <a:p>
            <a:pPr marL="0" lvl="2" indent="-457200">
              <a:lnSpc>
                <a:spcPct val="170000"/>
              </a:lnSpc>
              <a:buNone/>
            </a:pPr>
            <a:r>
              <a:rPr lang="ro-RO" sz="2000" b="1" dirty="0" smtClean="0"/>
              <a:t>Colorado</a:t>
            </a:r>
            <a:r>
              <a:rPr lang="en-US" sz="2000" b="1" dirty="0" smtClean="0"/>
              <a:t> </a:t>
            </a:r>
            <a:r>
              <a:rPr lang="ro-RO" sz="2000" b="1" dirty="0" smtClean="0"/>
              <a:t>State University – </a:t>
            </a:r>
            <a:r>
              <a:rPr lang="en-US" sz="2000" b="1" dirty="0" smtClean="0"/>
              <a:t>Sanjay </a:t>
            </a:r>
            <a:r>
              <a:rPr lang="en-US" sz="2000" b="1" dirty="0" err="1" smtClean="0"/>
              <a:t>Rajopadhye</a:t>
            </a:r>
            <a:r>
              <a:rPr lang="ro-RO" sz="2000" b="1" dirty="0" smtClean="0"/>
              <a:t>,</a:t>
            </a:r>
            <a:r>
              <a:rPr lang="ro-RO" sz="2000" dirty="0" smtClean="0"/>
              <a:t> </a:t>
            </a:r>
            <a:r>
              <a:rPr lang="en-US" sz="2000" b="1" dirty="0" smtClean="0"/>
              <a:t>CS/ECE 560</a:t>
            </a:r>
          </a:p>
          <a:p>
            <a:pPr marL="0" lvl="2" indent="-457200">
              <a:lnSpc>
                <a:spcPct val="170000"/>
              </a:lnSpc>
              <a:buNone/>
            </a:pPr>
            <a:r>
              <a:rPr lang="ro-RO" sz="2000" b="1" dirty="0" smtClean="0"/>
              <a:t>Univ. of Aalborg – </a:t>
            </a:r>
            <a:r>
              <a:rPr lang="en-US" sz="2000" b="1" dirty="0" smtClean="0"/>
              <a:t>P2-19</a:t>
            </a:r>
          </a:p>
          <a:p>
            <a:pPr marL="0" lvl="2" indent="-457200">
              <a:lnSpc>
                <a:spcPct val="170000"/>
              </a:lnSpc>
              <a:buNone/>
            </a:pPr>
            <a:r>
              <a:rPr lang="en-US" sz="2000" b="1" dirty="0" smtClean="0"/>
              <a:t>George Mason University – Kris </a:t>
            </a:r>
            <a:r>
              <a:rPr lang="en-US" sz="2000" b="1" dirty="0" err="1" smtClean="0"/>
              <a:t>Gaj</a:t>
            </a:r>
            <a:r>
              <a:rPr lang="en-US" sz="2000" b="1" dirty="0" smtClean="0"/>
              <a:t>, ECE 448 </a:t>
            </a:r>
            <a:r>
              <a:rPr lang="en-US" sz="2000" b="1" smtClean="0"/>
              <a:t>FPGA&amp;ASIC 	Design </a:t>
            </a:r>
            <a:r>
              <a:rPr lang="en-US" sz="2000" b="1" dirty="0" smtClean="0"/>
              <a:t>with VHDL</a:t>
            </a:r>
            <a:endParaRPr lang="en-US" sz="2000" b="1" dirty="0"/>
          </a:p>
          <a:p>
            <a:pPr marL="1371600" lvl="2" indent="-457200">
              <a:lnSpc>
                <a:spcPct val="170000"/>
              </a:lnSpc>
              <a:buFont typeface="Wingdings" pitchFamily="2" charset="2"/>
              <a:buAutoNum type="arabicPeriod"/>
            </a:pPr>
            <a:endParaRPr lang="ro-RO" sz="2000" b="1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pPr algn="ctr"/>
            <a:r>
              <a:rPr lang="en-US" sz="4500" dirty="0" err="1" smtClean="0"/>
              <a:t>Unde</a:t>
            </a:r>
            <a:r>
              <a:rPr lang="en-US" sz="4500" dirty="0" smtClean="0"/>
              <a:t> se </a:t>
            </a:r>
            <a:r>
              <a:rPr lang="en-US" sz="4500" dirty="0" err="1" smtClean="0"/>
              <a:t>mai</a:t>
            </a:r>
            <a:r>
              <a:rPr lang="en-US" sz="4500" dirty="0" smtClean="0"/>
              <a:t> </a:t>
            </a:r>
            <a:r>
              <a:rPr lang="en-US" sz="4500" dirty="0" err="1" smtClean="0"/>
              <a:t>pred</a:t>
            </a:r>
            <a:r>
              <a:rPr lang="ro-RO" sz="4500" dirty="0" smtClean="0"/>
              <a:t>ă</a:t>
            </a:r>
            <a:r>
              <a:rPr lang="en-US" sz="4500" dirty="0" smtClean="0"/>
              <a:t>?</a:t>
            </a:r>
            <a:endParaRPr lang="en-GB" sz="45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3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3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3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3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3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3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bldLvl="5" autoUpdateAnimBg="0"/>
      <p:bldP spid="7168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37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US" sz="37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Tipuri</a:t>
            </a:r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de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FPGA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white">
          <a:xfrm>
            <a:off x="633402" y="1928802"/>
            <a:ext cx="8296316" cy="458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Dup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ă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modul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de </a:t>
            </a: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programare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en-US" sz="2000" b="1" kern="0" dirty="0" smtClean="0">
                <a:solidFill>
                  <a:srgbClr val="002060"/>
                </a:solidFill>
                <a:latin typeface="+mn-lt"/>
              </a:rPr>
              <a:t>Run-time: SRAM-based</a:t>
            </a: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Permanent: </a:t>
            </a: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antifuse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, flash-based</a:t>
            </a: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Granularitate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:</a:t>
            </a:r>
            <a:endParaRPr kumimoji="1" lang="ro-RO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Fine-grained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: un LE </a:t>
            </a: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alc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ă</a:t>
            </a: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tuit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din 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câteva porţi şi un registru</a:t>
            </a: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en-US" sz="2000" b="1" kern="0" dirty="0" smtClean="0">
                <a:solidFill>
                  <a:srgbClr val="002060"/>
                </a:solidFill>
                <a:latin typeface="+mn-lt"/>
              </a:rPr>
              <a:t>Coarse-grained:</a:t>
            </a:r>
            <a:r>
              <a:rPr kumimoji="1" lang="ro-RO" sz="2000" b="1" kern="0" dirty="0" smtClean="0">
                <a:solidFill>
                  <a:srgbClr val="002060"/>
                </a:solidFill>
                <a:latin typeface="+mn-lt"/>
              </a:rPr>
              <a:t> un LE alcătuit din ALU multibit şi regiştri</a:t>
            </a:r>
            <a:endParaRPr kumimoji="1" lang="en-US" sz="2000" b="1" kern="0" dirty="0" smtClean="0">
              <a:solidFill>
                <a:srgbClr val="002060"/>
              </a:solidFill>
              <a:latin typeface="+mn-lt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Platform FPGA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: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conţine mai multe tipuri de structuri pentru implementarea optimă a oricărei părţi dintr-un sistem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;</a:t>
            </a:r>
            <a:r>
              <a:rPr kumimoji="1" lang="ro-RO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procesor, memorie, cel puţin o magistrală</a:t>
            </a:r>
            <a:endParaRPr kumimoji="1" lang="ro-RO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Tx/>
              <a:buNone/>
              <a:tabLst/>
              <a:defRPr/>
            </a:pP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37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FPGA</a:t>
            </a:r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7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vs</a:t>
            </a:r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custom VLSI (ASIC)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white">
          <a:xfrm>
            <a:off x="633402" y="1928802"/>
            <a:ext cx="829631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ASIC:</a:t>
            </a: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en-US" sz="2000" b="1" kern="0" dirty="0" err="1" smtClean="0">
                <a:solidFill>
                  <a:srgbClr val="002060"/>
                </a:solidFill>
                <a:latin typeface="+mn-lt"/>
              </a:rPr>
              <a:t>Vitez</a:t>
            </a:r>
            <a:r>
              <a:rPr kumimoji="1" lang="ro-RO" sz="2000" b="1" kern="0" dirty="0" smtClean="0">
                <a:solidFill>
                  <a:srgbClr val="002060"/>
                </a:solidFill>
                <a:latin typeface="+mn-lt"/>
              </a:rPr>
              <a:t>ă superioară, fiind hardware optimizat</a:t>
            </a: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b="1" kern="0" dirty="0" smtClean="0">
                <a:solidFill>
                  <a:srgbClr val="002060"/>
                </a:solidFill>
                <a:latin typeface="+mn-lt"/>
              </a:rPr>
              <a:t>Consum redus, fiind hardware optimizat</a:t>
            </a: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Capacitate mare de integrare, preţ</a:t>
            </a:r>
            <a:r>
              <a:rPr kumimoji="1" lang="ro-RO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mic la volume mari</a:t>
            </a:r>
            <a:endParaRPr kumimoji="1" lang="ro-RO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b="1" kern="0" dirty="0" smtClean="0">
                <a:solidFill>
                  <a:srgbClr val="002060"/>
                </a:solidFill>
                <a:latin typeface="+mn-lt"/>
              </a:rPr>
              <a:t>Timp mare de execuţie (luni de zile)</a:t>
            </a: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Inflexibilitate (optimizate pentru o aplicaţie)</a:t>
            </a: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FPGA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:</a:t>
            </a:r>
            <a:endParaRPr kumimoji="1" lang="ro-RO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Viteză mai mică, consum mai mare, nefiind</a:t>
            </a:r>
            <a:r>
              <a:rPr kumimoji="1" lang="ro-RO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optimizate pentru o anume aplicaţie</a:t>
            </a: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b="1" kern="0" dirty="0" smtClean="0">
                <a:solidFill>
                  <a:srgbClr val="002060"/>
                </a:solidFill>
                <a:latin typeface="+mn-lt"/>
              </a:rPr>
              <a:t>Flexibilitate (design-ul poate fi schimbat), preţ relativ mic</a:t>
            </a:r>
            <a:endParaRPr kumimoji="1" lang="en-US" sz="2000" b="1" kern="0" dirty="0" smtClean="0">
              <a:solidFill>
                <a:srgbClr val="002060"/>
              </a:solidFill>
              <a:latin typeface="+mn-lt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Timp mic de configurare (zile)</a:t>
            </a: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Tx/>
              <a:buNone/>
              <a:tabLst/>
              <a:defRPr/>
            </a:pP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37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Design bazat pe FPGA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white">
          <a:xfrm>
            <a:off x="500034" y="1785950"/>
            <a:ext cx="8296316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742950" lvl="1" indent="-228600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 b="1" dirty="0" smtClean="0"/>
              <a:t>Performan</a:t>
            </a:r>
            <a:r>
              <a:rPr lang="ro-RO" sz="2000" b="1" dirty="0" smtClean="0"/>
              <a:t>ţ</a:t>
            </a:r>
            <a:r>
              <a:rPr lang="en-US" sz="2000" b="1" dirty="0" smtClean="0"/>
              <a:t>a (latency, throughput </a:t>
            </a:r>
            <a:r>
              <a:rPr lang="en-US" sz="2000" b="1" dirty="0" err="1" smtClean="0"/>
              <a:t>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clockrate</a:t>
            </a:r>
            <a:r>
              <a:rPr lang="en-US" sz="2000" b="1" dirty="0" smtClean="0"/>
              <a:t>)</a:t>
            </a:r>
            <a:r>
              <a:rPr lang="ro-RO" sz="2000" b="1" dirty="0" smtClean="0"/>
              <a:t> </a:t>
            </a:r>
            <a:r>
              <a:rPr lang="en-US" sz="2000" b="1" dirty="0" smtClean="0"/>
              <a:t>– </a:t>
            </a:r>
            <a:r>
              <a:rPr lang="en-US" sz="2000" b="1" dirty="0" err="1" smtClean="0"/>
              <a:t>logica</a:t>
            </a:r>
            <a:r>
              <a:rPr lang="en-US" sz="2000" b="1" dirty="0" smtClean="0"/>
              <a:t> din </a:t>
            </a:r>
            <a:r>
              <a:rPr lang="en-US" sz="2000" b="1" dirty="0" err="1" smtClean="0"/>
              <a:t>interiorul</a:t>
            </a:r>
            <a:r>
              <a:rPr lang="en-US" sz="2000" b="1" dirty="0" smtClean="0"/>
              <a:t> design-</a:t>
            </a:r>
            <a:r>
              <a:rPr lang="en-US" sz="2000" b="1" dirty="0" err="1" smtClean="0"/>
              <a:t>ului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trebuie</a:t>
            </a:r>
            <a:r>
              <a:rPr lang="en-US" sz="2000" b="1" dirty="0" smtClean="0"/>
              <a:t> s</a:t>
            </a:r>
            <a:r>
              <a:rPr lang="ro-RO" sz="2000" b="1" dirty="0" smtClean="0"/>
              <a:t>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func</a:t>
            </a:r>
            <a:r>
              <a:rPr lang="ro-RO" sz="2000" b="1" dirty="0" smtClean="0"/>
              <a:t>ţ</a:t>
            </a:r>
            <a:r>
              <a:rPr lang="en-US" sz="2000" b="1" dirty="0" err="1" smtClean="0"/>
              <a:t>ioneze</a:t>
            </a:r>
            <a:r>
              <a:rPr lang="en-US" sz="2000" b="1" dirty="0" smtClean="0"/>
              <a:t> la un </a:t>
            </a:r>
            <a:r>
              <a:rPr lang="en-US" sz="2000" b="1" dirty="0" err="1" smtClean="0"/>
              <a:t>nivel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performan</a:t>
            </a:r>
            <a:r>
              <a:rPr lang="ro-RO" sz="2000" b="1" dirty="0" smtClean="0"/>
              <a:t>ţă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acceptat</a:t>
            </a:r>
            <a:endParaRPr lang="en-US" sz="2000" b="1" dirty="0" smtClean="0"/>
          </a:p>
          <a:p>
            <a:pPr marL="742950" lvl="1" indent="-228600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 b="1" dirty="0" err="1" smtClean="0"/>
              <a:t>Energia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consumat</a:t>
            </a:r>
            <a:r>
              <a:rPr lang="ro-RO" sz="2000" b="1" dirty="0" smtClean="0"/>
              <a:t>ă</a:t>
            </a:r>
            <a:r>
              <a:rPr lang="en-US" sz="2000" b="1" dirty="0" smtClean="0"/>
              <a:t> –</a:t>
            </a:r>
            <a:r>
              <a:rPr lang="ro-RO" sz="2000" b="1" dirty="0" smtClean="0"/>
              <a:t> </a:t>
            </a:r>
            <a:r>
              <a:rPr lang="en-US" sz="2000" b="1" dirty="0" err="1" smtClean="0"/>
              <a:t>func</a:t>
            </a:r>
            <a:r>
              <a:rPr lang="ro-RO" sz="2000" b="1" dirty="0" smtClean="0"/>
              <a:t>ţ</a:t>
            </a:r>
            <a:r>
              <a:rPr lang="en-US" sz="2000" b="1" dirty="0" smtClean="0"/>
              <a:t>ion</a:t>
            </a:r>
            <a:r>
              <a:rPr lang="ro-RO" sz="2000" b="1" dirty="0" smtClean="0"/>
              <a:t>ar</a:t>
            </a:r>
            <a:r>
              <a:rPr lang="en-US" sz="2000" b="1" dirty="0" smtClean="0"/>
              <a:t>e</a:t>
            </a:r>
            <a:r>
              <a:rPr lang="ro-RO" sz="2000" b="1" dirty="0" smtClean="0"/>
              <a:t> optimă</a:t>
            </a:r>
            <a:r>
              <a:rPr lang="en-US" sz="2000" b="1" dirty="0" smtClean="0"/>
              <a:t>. </a:t>
            </a:r>
            <a:r>
              <a:rPr lang="ro-RO" sz="2000" b="1" dirty="0" smtClean="0"/>
              <a:t>A</a:t>
            </a:r>
            <a:r>
              <a:rPr lang="en-US" sz="2000" b="1" dirty="0" err="1" smtClean="0"/>
              <a:t>limenta</a:t>
            </a:r>
            <a:r>
              <a:rPr lang="ro-RO" sz="2000" b="1" dirty="0" smtClean="0"/>
              <a:t>re</a:t>
            </a:r>
            <a:r>
              <a:rPr lang="en-US" sz="2000" b="1" dirty="0" smtClean="0"/>
              <a:t> de la </a:t>
            </a:r>
            <a:r>
              <a:rPr lang="en-US" sz="2000" b="1" dirty="0" err="1" smtClean="0"/>
              <a:t>baterie</a:t>
            </a:r>
            <a:r>
              <a:rPr lang="ro-RO" sz="2000" b="1" dirty="0" smtClean="0"/>
              <a:t> </a:t>
            </a:r>
            <a:r>
              <a:rPr lang="ro-RO" sz="2000" b="1" dirty="0" smtClean="0">
                <a:sym typeface="Wingdings"/>
              </a:rPr>
              <a:t>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criteriu</a:t>
            </a:r>
            <a:r>
              <a:rPr lang="en-US" sz="2000" b="1" dirty="0" smtClean="0"/>
              <a:t> evident. </a:t>
            </a:r>
            <a:r>
              <a:rPr lang="ro-RO" sz="2000" b="1" dirty="0" smtClean="0"/>
              <a:t>A</a:t>
            </a:r>
            <a:r>
              <a:rPr lang="en-US" sz="2000" b="1" dirty="0" err="1" smtClean="0"/>
              <a:t>limenta</a:t>
            </a:r>
            <a:r>
              <a:rPr lang="ro-RO" sz="2000" b="1" dirty="0" smtClean="0"/>
              <a:t>re</a:t>
            </a:r>
            <a:r>
              <a:rPr lang="en-US" sz="2000" b="1" dirty="0" smtClean="0"/>
              <a:t> de la re</a:t>
            </a:r>
            <a:r>
              <a:rPr lang="ro-RO" sz="2000" b="1" dirty="0" smtClean="0"/>
              <a:t>ţ</a:t>
            </a:r>
            <a:r>
              <a:rPr lang="en-US" sz="2000" b="1" dirty="0" smtClean="0"/>
              <a:t>ea</a:t>
            </a:r>
            <a:r>
              <a:rPr lang="ro-RO" sz="2000" b="1" dirty="0" smtClean="0"/>
              <a:t> </a:t>
            </a:r>
            <a:r>
              <a:rPr lang="ro-RO" sz="2000" b="1" dirty="0" smtClean="0">
                <a:sym typeface="Wingdings"/>
              </a:rPr>
              <a:t> </a:t>
            </a:r>
            <a:r>
              <a:rPr lang="en-US" sz="2000" b="1" dirty="0" err="1" smtClean="0"/>
              <a:t>costurile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energiei</a:t>
            </a:r>
            <a:r>
              <a:rPr lang="en-US" sz="2000" b="1" dirty="0" smtClean="0"/>
              <a:t> </a:t>
            </a:r>
            <a:r>
              <a:rPr lang="ro-RO" sz="2000" b="1" dirty="0" err="1" smtClean="0"/>
              <a:t>ş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costurile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disip</a:t>
            </a:r>
            <a:r>
              <a:rPr lang="ro-RO" sz="2000" b="1" dirty="0" smtClean="0"/>
              <a:t>ă</a:t>
            </a:r>
            <a:r>
              <a:rPr lang="en-US" sz="2000" b="1" dirty="0" err="1" smtClean="0"/>
              <a:t>rii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energie</a:t>
            </a:r>
            <a:endParaRPr lang="en-US" sz="2000" b="1" dirty="0" smtClean="0"/>
          </a:p>
          <a:p>
            <a:pPr marL="742950" lvl="1" indent="-228600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 b="1" dirty="0" err="1" smtClean="0"/>
              <a:t>Costuri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produc</a:t>
            </a:r>
            <a:r>
              <a:rPr lang="ro-RO" sz="2000" b="1" dirty="0" smtClean="0"/>
              <a:t>ţ</a:t>
            </a:r>
            <a:r>
              <a:rPr lang="en-US" sz="2000" b="1" dirty="0" err="1" smtClean="0"/>
              <a:t>ie</a:t>
            </a:r>
            <a:r>
              <a:rPr lang="en-US" sz="2000" b="1" dirty="0" smtClean="0"/>
              <a:t> –</a:t>
            </a:r>
            <a:r>
              <a:rPr lang="ro-RO" sz="2000" b="1" dirty="0" smtClean="0"/>
              <a:t> </a:t>
            </a:r>
            <a:r>
              <a:rPr lang="en-US" sz="2000" b="1" dirty="0" err="1" smtClean="0"/>
              <a:t>replic</a:t>
            </a:r>
            <a:r>
              <a:rPr lang="ro-RO" sz="2000" b="1" dirty="0" smtClean="0"/>
              <a:t>area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unui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sistem</a:t>
            </a:r>
            <a:r>
              <a:rPr lang="en-US" sz="2000" b="1" dirty="0" smtClean="0"/>
              <a:t>. De</a:t>
            </a:r>
            <a:r>
              <a:rPr lang="ro-RO" sz="2000" b="1" dirty="0" smtClean="0"/>
              <a:t>ş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FPGA-</a:t>
            </a:r>
            <a:r>
              <a:rPr lang="en-US" sz="2000" b="1" dirty="0" err="1" smtClean="0"/>
              <a:t>urile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sunt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scumpe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decat</a:t>
            </a:r>
            <a:r>
              <a:rPr lang="en-US" sz="2000" b="1" dirty="0" smtClean="0"/>
              <a:t> ASIC-</a:t>
            </a:r>
            <a:r>
              <a:rPr lang="en-US" sz="2000" b="1" dirty="0" err="1" smtClean="0"/>
              <a:t>urile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costuril</a:t>
            </a:r>
            <a:r>
              <a:rPr lang="ro-RO" sz="2000" b="1" dirty="0" smtClean="0"/>
              <a:t>e pot fi </a:t>
            </a:r>
            <a:r>
              <a:rPr lang="en-US" sz="2000" b="1" dirty="0" err="1" smtClean="0"/>
              <a:t>redu</a:t>
            </a:r>
            <a:r>
              <a:rPr lang="ro-RO" sz="2000" b="1" dirty="0" smtClean="0"/>
              <a:t>s</a:t>
            </a:r>
            <a:r>
              <a:rPr lang="en-US" sz="2000" b="1" dirty="0" smtClean="0"/>
              <a:t>e</a:t>
            </a:r>
            <a:r>
              <a:rPr lang="ro-RO" sz="2000" b="1" dirty="0" smtClean="0"/>
              <a:t>, fiind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circuite</a:t>
            </a:r>
            <a:r>
              <a:rPr lang="en-US" sz="2000" b="1" dirty="0" smtClean="0"/>
              <a:t> standard</a:t>
            </a:r>
            <a:endParaRPr lang="ro-RO" sz="2000" b="1" dirty="0" smtClean="0"/>
          </a:p>
          <a:p>
            <a:pPr marL="742950" lvl="1" indent="-228600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b="1" dirty="0" err="1" smtClean="0"/>
              <a:t>Costuri</a:t>
            </a:r>
            <a:r>
              <a:rPr lang="en-US" b="1" dirty="0" smtClean="0"/>
              <a:t> multiple </a:t>
            </a:r>
            <a:r>
              <a:rPr lang="ro-RO" b="1" dirty="0" smtClean="0"/>
              <a:t>ş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adesea</a:t>
            </a:r>
            <a:r>
              <a:rPr lang="en-US" b="1" dirty="0" smtClean="0"/>
              <a:t> </a:t>
            </a:r>
            <a:r>
              <a:rPr lang="en-US" b="1" dirty="0" err="1" smtClean="0"/>
              <a:t>conflictuale</a:t>
            </a:r>
            <a:r>
              <a:rPr lang="ro-RO" b="1" dirty="0" smtClean="0"/>
              <a:t> – legate </a:t>
            </a:r>
            <a:r>
              <a:rPr lang="en-US" b="1" dirty="0" smtClean="0"/>
              <a:t>de hardware </a:t>
            </a:r>
            <a:r>
              <a:rPr lang="en-US" b="1" dirty="0" err="1" smtClean="0"/>
              <a:t>sau</a:t>
            </a:r>
            <a:r>
              <a:rPr lang="en-US" b="1" dirty="0" smtClean="0"/>
              <a:t> software </a:t>
            </a:r>
            <a:r>
              <a:rPr lang="en-US" b="1" dirty="0" err="1" smtClean="0"/>
              <a:t>dar</a:t>
            </a:r>
            <a:r>
              <a:rPr lang="en-US" b="1" dirty="0" smtClean="0"/>
              <a:t> </a:t>
            </a:r>
            <a:r>
              <a:rPr lang="ro-RO" b="1" dirty="0" err="1" smtClean="0"/>
              <a:t>ş</a:t>
            </a:r>
            <a:r>
              <a:rPr lang="en-US" b="1" dirty="0" err="1" smtClean="0"/>
              <a:t>i</a:t>
            </a:r>
            <a:r>
              <a:rPr lang="en-US" b="1" dirty="0" smtClean="0"/>
              <a:t> de </a:t>
            </a:r>
            <a:r>
              <a:rPr lang="en-US" b="1" dirty="0" err="1" smtClean="0"/>
              <a:t>performan</a:t>
            </a:r>
            <a:r>
              <a:rPr lang="ro-RO" b="1" dirty="0" smtClean="0"/>
              <a:t>ţă</a:t>
            </a:r>
            <a:r>
              <a:rPr lang="en-US" b="1" dirty="0" smtClean="0"/>
              <a:t> </a:t>
            </a:r>
            <a:r>
              <a:rPr lang="en-US" b="1" dirty="0" err="1" smtClean="0"/>
              <a:t>sau</a:t>
            </a:r>
            <a:r>
              <a:rPr lang="en-US" b="1" dirty="0" smtClean="0"/>
              <a:t> </a:t>
            </a:r>
            <a:r>
              <a:rPr lang="en-US" b="1" dirty="0" err="1" smtClean="0"/>
              <a:t>putere</a:t>
            </a:r>
            <a:r>
              <a:rPr lang="en-US" b="1" dirty="0" smtClean="0"/>
              <a:t> </a:t>
            </a:r>
            <a:r>
              <a:rPr lang="en-US" b="1" dirty="0" err="1" smtClean="0"/>
              <a:t>consumat</a:t>
            </a:r>
            <a:r>
              <a:rPr lang="ro-RO" b="1" dirty="0" smtClean="0"/>
              <a:t>ă</a:t>
            </a:r>
          </a:p>
          <a:p>
            <a:pPr marL="742950" lvl="1" indent="-228600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ro-RO" b="1" dirty="0" smtClean="0"/>
              <a:t>Avantaj decisiv pentru FPGA datorită timpului scurt de design şi mobilităţii pieţei electronicelor</a:t>
            </a:r>
            <a:endParaRPr lang="en-US" b="1" dirty="0" smtClean="0"/>
          </a:p>
          <a:p>
            <a:pPr marL="742950" lvl="1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endParaRPr kumimoji="1" lang="ro-RO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Tx/>
              <a:buNone/>
              <a:tabLst/>
              <a:defRPr/>
            </a:pP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4330700" cy="1014412"/>
          </a:xfrm>
        </p:spPr>
        <p:txBody>
          <a:bodyPr/>
          <a:lstStyle/>
          <a:p>
            <a:r>
              <a:rPr lang="ro-RO">
                <a:solidFill>
                  <a:schemeClr val="bg2"/>
                </a:solidFill>
              </a:rPr>
              <a:t>Vă mulţumesc!</a:t>
            </a:r>
            <a:r>
              <a:rPr lang="ro-RO"/>
              <a:t> </a:t>
            </a:r>
            <a:endParaRPr lang="en-US"/>
          </a:p>
        </p:txBody>
      </p:sp>
    </p:spTree>
  </p:cSld>
  <p:clrMapOvr>
    <a:masterClrMapping/>
  </p:clrMapOvr>
  <p:transition spd="med"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3143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3042" y="1500174"/>
            <a:ext cx="7429552" cy="1357321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1. C. </a:t>
            </a:r>
            <a:r>
              <a:rPr lang="en-US" sz="2800" dirty="0" err="1" smtClean="0"/>
              <a:t>Bobda</a:t>
            </a:r>
            <a:r>
              <a:rPr lang="en-US" sz="2800" dirty="0" smtClean="0"/>
              <a:t>. Introduction to Reconfigurable Computing. Springer, 2007</a:t>
            </a:r>
            <a:r>
              <a:rPr lang="en-US" sz="3200" dirty="0" smtClean="0"/>
              <a:t>.</a:t>
            </a:r>
            <a:endParaRPr lang="en-US" sz="2800" dirty="0" smtClean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>
          <a:xfrm>
            <a:off x="1500166" y="68263"/>
            <a:ext cx="7493022" cy="1144587"/>
          </a:xfrm>
          <a:noFill/>
          <a:ln/>
        </p:spPr>
        <p:txBody>
          <a:bodyPr lIns="91440" tIns="45720" rIns="91440" bIns="45720"/>
          <a:lstStyle/>
          <a:p>
            <a:r>
              <a:rPr lang="ro-RO" sz="4500" dirty="0" smtClean="0"/>
              <a:t>0. </a:t>
            </a:r>
            <a:r>
              <a:rPr lang="en-US" sz="4500" dirty="0" err="1" smtClean="0"/>
              <a:t>Bibliografie</a:t>
            </a:r>
            <a:endParaRPr lang="en-GB" sz="4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643182"/>
            <a:ext cx="2500330" cy="391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571744"/>
            <a:ext cx="40005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428868"/>
            <a:ext cx="40719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14448" y="1500174"/>
            <a:ext cx="742955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M.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Gokhale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P.S.Graham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Reconfigurable Computing. Springer, 2005.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14448" y="1500175"/>
            <a:ext cx="7429552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W. Wolf. FPGA-Based System Design. Prentice Hall, 2004.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14480" y="1285860"/>
            <a:ext cx="7429552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o-RO" sz="2800" kern="0" dirty="0" smtClean="0">
                <a:latin typeface="+mn-lt"/>
              </a:rPr>
              <a:t>4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o-RO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 Hauck, A. DeHon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o-RO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Reconfigurable Computing. The Theory and Practice of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FPGA-Based </a:t>
            </a:r>
            <a:r>
              <a:rPr kumimoji="0" lang="ro-RO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Computation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o-RO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Morgan Kaufmann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200</a:t>
            </a:r>
            <a:r>
              <a:rPr kumimoji="0" lang="ro-RO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180987" y="2998798"/>
            <a:ext cx="2962650" cy="36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uiExpand="1" build="p" bldLvl="5" autoUpdateAnimBg="0"/>
      <p:bldP spid="71685" grpId="0" autoUpdateAnimBg="0"/>
      <p:bldP spid="7" grpId="0" build="p" bldLvl="5" autoUpdateAnimBg="0"/>
      <p:bldP spid="8" grpId="0" build="p" bldLvl="5" autoUpdateAnimBg="0"/>
      <p:bldP spid="9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Ce este Calculul Reconfigurabil</a:t>
            </a: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" name="Picture 5" descr="GenPur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857364"/>
            <a:ext cx="2266950" cy="3962400"/>
          </a:xfrm>
          <a:prstGeom prst="rect">
            <a:avLst/>
          </a:prstGeom>
        </p:spPr>
      </p:pic>
      <p:pic>
        <p:nvPicPr>
          <p:cNvPr id="7" name="Picture 6" descr="customh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357430"/>
            <a:ext cx="2114550" cy="2914650"/>
          </a:xfrm>
          <a:prstGeom prst="rect">
            <a:avLst/>
          </a:prstGeom>
        </p:spPr>
      </p:pic>
      <p:pic>
        <p:nvPicPr>
          <p:cNvPr id="8" name="Picture 7" descr="gpchw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2000240"/>
            <a:ext cx="2524125" cy="375285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8596" y="6143644"/>
            <a:ext cx="742955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Seth Goldstein)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14612" y="3429000"/>
            <a:ext cx="5000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+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572132" y="3429000"/>
            <a:ext cx="5000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=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5" autoUpdateAnimBg="0"/>
      <p:bldP spid="11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37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 </a:t>
            </a:r>
            <a:r>
              <a:rPr lang="en-US" sz="37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defini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ţie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" name="Picture 4" descr="de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2062" y="1866914"/>
            <a:ext cx="6619875" cy="356235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596" y="6286520"/>
            <a:ext cx="742955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Seth Goldstein)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37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Caracteristici ale CR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596" y="6286520"/>
            <a:ext cx="742955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Russell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Tessier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800600" y="3087676"/>
            <a:ext cx="3810000" cy="2913091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Paralelism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adaptat pentru satisfacerea obiectivelor de design</a:t>
            </a: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Logic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ă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specializ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ată pentru o funcţie specifică</a:t>
            </a: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Func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ţ</a:t>
            </a: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ionalit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atea se schimbă odată cu schimbarea cerinţelor</a:t>
            </a:r>
            <a:endParaRPr kumimoji="1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25538" y="1928802"/>
            <a:ext cx="657551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Paralelism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specializa</a:t>
            </a:r>
            <a:r>
              <a:rPr lang="ro-RO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adaptare la nivel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hardware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1143000" y="2097077"/>
            <a:ext cx="3238500" cy="3581400"/>
            <a:chOff x="624" y="1296"/>
            <a:chExt cx="2040" cy="2256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624" y="1632"/>
              <a:ext cx="2016" cy="192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7" descr="spatial_compute_dac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4" y="1296"/>
              <a:ext cx="2040" cy="220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37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Arhitectura Von Neumann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857364"/>
            <a:ext cx="4357718" cy="4214842"/>
          </a:xfrm>
        </p:spPr>
        <p:txBody>
          <a:bodyPr/>
          <a:lstStyle/>
          <a:p>
            <a:pPr marL="0">
              <a:buNone/>
            </a:pPr>
            <a:r>
              <a:rPr lang="ro-RO" sz="24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emor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ie pentru stocarea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program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ului şi 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at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elor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(Arhitecturile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Harvard 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conţin 2 memorii, 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D)</a:t>
            </a:r>
          </a:p>
          <a:p>
            <a:pPr marL="0">
              <a:buNone/>
            </a:pPr>
            <a:r>
              <a:rPr lang="ro-RO" sz="2400" dirty="0" smtClean="0">
                <a:latin typeface="Arial" pitchFamily="34" charset="0"/>
                <a:cs typeface="Arial" pitchFamily="34" charset="0"/>
              </a:rPr>
              <a:t>Unitatea de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control </a:t>
            </a:r>
            <a:r>
              <a:rPr lang="ro-RO" sz="2400" dirty="0" smtClean="0">
                <a:latin typeface="Arial" pitchFamily="34" charset="0"/>
                <a:cs typeface="Arial" pitchFamily="34" charset="0"/>
              </a:rPr>
              <a:t>care generează adresa instrucţiunii următoare</a:t>
            </a:r>
          </a:p>
          <a:p>
            <a:pPr marL="0">
              <a:buNone/>
            </a:pPr>
            <a:r>
              <a:rPr lang="ro-RO" sz="2400" dirty="0" smtClean="0">
                <a:latin typeface="Arial" pitchFamily="34" charset="0"/>
                <a:cs typeface="Arial" pitchFamily="34" charset="0"/>
              </a:rPr>
              <a:t>ALU care execută instrucţiile</a:t>
            </a:r>
          </a:p>
          <a:p>
            <a:pPr marL="0">
              <a:buNone/>
            </a:pPr>
            <a:r>
              <a:rPr lang="ro-RO" sz="2400" b="1" dirty="0" smtClean="0">
                <a:latin typeface="Arial" pitchFamily="34" charset="0"/>
                <a:cs typeface="Arial" pitchFamily="34" charset="0"/>
              </a:rPr>
              <a:t>Instrucţiile se execută secvenţial!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1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9742" y="2143116"/>
            <a:ext cx="4672852" cy="372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8596" y="6286520"/>
            <a:ext cx="742955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Cristophe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Bobda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0863" y="152400"/>
            <a:ext cx="7180293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o-RO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Sisteme cu procesor (temporale)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596" y="6286520"/>
            <a:ext cx="742955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Russell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Tessier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235200" y="1843100"/>
            <a:ext cx="5122882" cy="2728908"/>
            <a:chOff x="2235200" y="1843100"/>
            <a:chExt cx="6026150" cy="3371850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2235200" y="1843100"/>
              <a:ext cx="4470400" cy="131445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GillSans" charset="0"/>
              </a:endParaRPr>
            </a:p>
          </p:txBody>
        </p:sp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2336800" y="3786200"/>
              <a:ext cx="4064000" cy="1028700"/>
              <a:chOff x="816" y="2928"/>
              <a:chExt cx="1920" cy="864"/>
            </a:xfrm>
          </p:grpSpPr>
          <p:sp>
            <p:nvSpPr>
              <p:cNvPr id="13" name="Line 6"/>
              <p:cNvSpPr>
                <a:spLocks noChangeShapeType="1"/>
              </p:cNvSpPr>
              <p:nvPr/>
            </p:nvSpPr>
            <p:spPr bwMode="auto">
              <a:xfrm>
                <a:off x="816" y="2928"/>
                <a:ext cx="7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1584" y="2928"/>
                <a:ext cx="192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 flipV="1">
                <a:off x="1776" y="2928"/>
                <a:ext cx="192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9"/>
              <p:cNvSpPr>
                <a:spLocks noChangeShapeType="1"/>
              </p:cNvSpPr>
              <p:nvPr/>
            </p:nvSpPr>
            <p:spPr bwMode="auto">
              <a:xfrm>
                <a:off x="1968" y="2928"/>
                <a:ext cx="7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0"/>
              <p:cNvSpPr>
                <a:spLocks noChangeShapeType="1"/>
              </p:cNvSpPr>
              <p:nvPr/>
            </p:nvSpPr>
            <p:spPr bwMode="auto">
              <a:xfrm>
                <a:off x="816" y="2928"/>
                <a:ext cx="528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1"/>
              <p:cNvSpPr>
                <a:spLocks noChangeShapeType="1"/>
              </p:cNvSpPr>
              <p:nvPr/>
            </p:nvSpPr>
            <p:spPr bwMode="auto">
              <a:xfrm flipH="1">
                <a:off x="2208" y="2928"/>
                <a:ext cx="528" cy="8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2"/>
              <p:cNvSpPr>
                <a:spLocks noChangeShapeType="1"/>
              </p:cNvSpPr>
              <p:nvPr/>
            </p:nvSpPr>
            <p:spPr bwMode="auto">
              <a:xfrm>
                <a:off x="1344" y="3792"/>
                <a:ext cx="86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3251200" y="3157550"/>
              <a:ext cx="0" cy="6286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5486400" y="3157550"/>
              <a:ext cx="0" cy="6286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4368800" y="4814900"/>
              <a:ext cx="0" cy="285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4368800" y="5100650"/>
              <a:ext cx="325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 flipV="1">
              <a:off x="7620000" y="2757500"/>
              <a:ext cx="0" cy="2343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flipH="1">
              <a:off x="6705600" y="2757500"/>
              <a:ext cx="914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 flipV="1">
              <a:off x="6096000" y="4986350"/>
              <a:ext cx="2032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3429000" y="2033600"/>
              <a:ext cx="2100263" cy="822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  <a:latin typeface="GillSans" charset="0"/>
                </a:rPr>
                <a:t> </a:t>
              </a:r>
              <a:r>
                <a:rPr lang="en-US" sz="2400">
                  <a:solidFill>
                    <a:schemeClr val="tx1"/>
                  </a:solidFill>
                  <a:latin typeface="Tekton" pitchFamily="34" charset="0"/>
                </a:rPr>
                <a:t>Data Storage</a:t>
              </a:r>
            </a:p>
            <a:p>
              <a:r>
                <a:rPr lang="en-US" sz="2400">
                  <a:solidFill>
                    <a:schemeClr val="tx1"/>
                  </a:solidFill>
                  <a:latin typeface="Tekton" pitchFamily="34" charset="0"/>
                </a:rPr>
                <a:t>(Register File)</a:t>
              </a: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3860800" y="4300550"/>
              <a:ext cx="1036638" cy="342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Tekton" pitchFamily="34" charset="0"/>
                </a:rPr>
                <a:t>ALU</a:t>
              </a:r>
            </a:p>
          </p:txBody>
        </p:sp>
        <p:sp>
          <p:nvSpPr>
            <p:cNvPr id="29" name="Text Box 22"/>
            <p:cNvSpPr txBox="1">
              <a:spLocks noChangeArrowheads="1"/>
            </p:cNvSpPr>
            <p:nvPr/>
          </p:nvSpPr>
          <p:spPr bwMode="auto">
            <a:xfrm>
              <a:off x="2540000" y="3271850"/>
              <a:ext cx="515938" cy="342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Tekton" pitchFamily="34" charset="0"/>
                </a:rPr>
                <a:t>A</a:t>
              </a:r>
            </a:p>
          </p:txBody>
        </p:sp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>
              <a:off x="5689600" y="3271850"/>
              <a:ext cx="515938" cy="342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Tekton" pitchFamily="34" charset="0"/>
                </a:rPr>
                <a:t>B</a:t>
              </a:r>
            </a:p>
          </p:txBody>
        </p:sp>
        <p:sp>
          <p:nvSpPr>
            <p:cNvPr id="31" name="Text Box 24"/>
            <p:cNvSpPr txBox="1">
              <a:spLocks noChangeArrowheads="1"/>
            </p:cNvSpPr>
            <p:nvPr/>
          </p:nvSpPr>
          <p:spPr bwMode="auto">
            <a:xfrm>
              <a:off x="7721600" y="3271850"/>
              <a:ext cx="539750" cy="342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Tekton" pitchFamily="34" charset="0"/>
                </a:rPr>
                <a:t>C</a:t>
              </a:r>
            </a:p>
          </p:txBody>
        </p:sp>
        <p:sp>
          <p:nvSpPr>
            <p:cNvPr id="32" name="Text Box 25"/>
            <p:cNvSpPr txBox="1">
              <a:spLocks noChangeArrowheads="1"/>
            </p:cNvSpPr>
            <p:nvPr/>
          </p:nvSpPr>
          <p:spPr bwMode="auto">
            <a:xfrm>
              <a:off x="5994400" y="4586300"/>
              <a:ext cx="698500" cy="342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  <a:latin typeface="Tekton" pitchFamily="34" charset="0"/>
                </a:rPr>
                <a:t>64</a:t>
              </a:r>
            </a:p>
          </p:txBody>
        </p:sp>
      </p:grpSp>
      <p:sp>
        <p:nvSpPr>
          <p:cNvPr id="33" name="Rectangle 3"/>
          <p:cNvSpPr txBox="1">
            <a:spLocks noChangeArrowheads="1"/>
          </p:cNvSpPr>
          <p:nvPr/>
        </p:nvSpPr>
        <p:spPr bwMode="white">
          <a:xfrm>
            <a:off x="642910" y="4643446"/>
            <a:ext cx="8072494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Generaliz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at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pentru a îndeplini bine funcţii generale</a:t>
            </a: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Oper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ează asupra datelor de dimensiune fixă</a:t>
            </a: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Inerent</a:t>
            </a:r>
            <a:r>
              <a:rPr kumimoji="1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se</a:t>
            </a:r>
            <a:r>
              <a:rPr kumimoji="1" lang="ro-RO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cvenţiale</a:t>
            </a: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1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Constr</a:t>
            </a:r>
            <a:r>
              <a:rPr kumimoji="1" lang="ro-RO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ângeri pentru</a:t>
            </a:r>
            <a:r>
              <a:rPr kumimoji="1" lang="ro-RO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căi de date diferite</a:t>
            </a:r>
            <a:endParaRPr kumimoji="1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aking care of business design template">
  <a:themeElements>
    <a:clrScheme name="Taking care of business design template 10">
      <a:dk1>
        <a:srgbClr val="336699"/>
      </a:dk1>
      <a:lt1>
        <a:srgbClr val="919191"/>
      </a:lt1>
      <a:dk2>
        <a:srgbClr val="000000"/>
      </a:dk2>
      <a:lt2>
        <a:srgbClr val="8AABC4"/>
      </a:lt2>
      <a:accent1>
        <a:srgbClr val="E1EBEB"/>
      </a:accent1>
      <a:accent2>
        <a:srgbClr val="87A587"/>
      </a:accent2>
      <a:accent3>
        <a:srgbClr val="AAAAAA"/>
      </a:accent3>
      <a:accent4>
        <a:srgbClr val="7B7B7B"/>
      </a:accent4>
      <a:accent5>
        <a:srgbClr val="EEF3F3"/>
      </a:accent5>
      <a:accent6>
        <a:srgbClr val="7A957A"/>
      </a:accent6>
      <a:hlink>
        <a:srgbClr val="91AFFF"/>
      </a:hlink>
      <a:folHlink>
        <a:srgbClr val="F0B614"/>
      </a:folHlink>
    </a:clrScheme>
    <a:fontScheme name="Taking care of busines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aking care of business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2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3">
        <a:dk1>
          <a:srgbClr val="665B38"/>
        </a:dk1>
        <a:lt1>
          <a:srgbClr val="FFFFFF"/>
        </a:lt1>
        <a:dk2>
          <a:srgbClr val="000000"/>
        </a:dk2>
        <a:lt2>
          <a:srgbClr val="333333"/>
        </a:lt2>
        <a:accent1>
          <a:srgbClr val="F0ECDA"/>
        </a:accent1>
        <a:accent2>
          <a:srgbClr val="91AA91"/>
        </a:accent2>
        <a:accent3>
          <a:srgbClr val="FFFFFF"/>
        </a:accent3>
        <a:accent4>
          <a:srgbClr val="564C2E"/>
        </a:accent4>
        <a:accent5>
          <a:srgbClr val="F6F4EA"/>
        </a:accent5>
        <a:accent6>
          <a:srgbClr val="839A83"/>
        </a:accent6>
        <a:hlink>
          <a:srgbClr val="B98746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0F5DC"/>
        </a:accent1>
        <a:accent2>
          <a:srgbClr val="91AAFF"/>
        </a:accent2>
        <a:accent3>
          <a:srgbClr val="FFFFE9"/>
        </a:accent3>
        <a:accent4>
          <a:srgbClr val="000000"/>
        </a:accent4>
        <a:accent5>
          <a:srgbClr val="F6F9EB"/>
        </a:accent5>
        <a:accent6>
          <a:srgbClr val="839AE7"/>
        </a:accent6>
        <a:hlink>
          <a:srgbClr val="CD4B0A"/>
        </a:hlink>
        <a:folHlink>
          <a:srgbClr val="D791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5">
        <a:dk1>
          <a:srgbClr val="7D8C64"/>
        </a:dk1>
        <a:lt1>
          <a:srgbClr val="FFFFFF"/>
        </a:lt1>
        <a:dk2>
          <a:srgbClr val="000000"/>
        </a:dk2>
        <a:lt2>
          <a:srgbClr val="808080"/>
        </a:lt2>
        <a:accent1>
          <a:srgbClr val="EBEBC8"/>
        </a:accent1>
        <a:accent2>
          <a:srgbClr val="7D917D"/>
        </a:accent2>
        <a:accent3>
          <a:srgbClr val="FFFFFF"/>
        </a:accent3>
        <a:accent4>
          <a:srgbClr val="6A7754"/>
        </a:accent4>
        <a:accent5>
          <a:srgbClr val="F3F3E0"/>
        </a:accent5>
        <a:accent6>
          <a:srgbClr val="718371"/>
        </a:accent6>
        <a:hlink>
          <a:srgbClr val="AFBE00"/>
        </a:hlink>
        <a:folHlink>
          <a:srgbClr val="FF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2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7">
        <a:dk1>
          <a:srgbClr val="698769"/>
        </a:dk1>
        <a:lt1>
          <a:srgbClr val="FFFFFF"/>
        </a:lt1>
        <a:dk2>
          <a:srgbClr val="808000"/>
        </a:dk2>
        <a:lt2>
          <a:srgbClr val="333333"/>
        </a:lt2>
        <a:accent1>
          <a:srgbClr val="BECDA5"/>
        </a:accent1>
        <a:accent2>
          <a:srgbClr val="A55037"/>
        </a:accent2>
        <a:accent3>
          <a:srgbClr val="FFFFFF"/>
        </a:accent3>
        <a:accent4>
          <a:srgbClr val="597259"/>
        </a:accent4>
        <a:accent5>
          <a:srgbClr val="DBE3CF"/>
        </a:accent5>
        <a:accent6>
          <a:srgbClr val="954831"/>
        </a:accent6>
        <a:hlink>
          <a:srgbClr val="F5F5DC"/>
        </a:hlink>
        <a:folHlink>
          <a:srgbClr val="C35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8">
        <a:dk1>
          <a:srgbClr val="005A58"/>
        </a:dk1>
        <a:lt1>
          <a:srgbClr val="A08C73"/>
        </a:lt1>
        <a:dk2>
          <a:srgbClr val="008080"/>
        </a:dk2>
        <a:lt2>
          <a:srgbClr val="008080"/>
        </a:lt2>
        <a:accent1>
          <a:srgbClr val="D2EBEB"/>
        </a:accent1>
        <a:accent2>
          <a:srgbClr val="CDC873"/>
        </a:accent2>
        <a:accent3>
          <a:srgbClr val="AAC0C0"/>
        </a:accent3>
        <a:accent4>
          <a:srgbClr val="887761"/>
        </a:accent4>
        <a:accent5>
          <a:srgbClr val="E5F3F3"/>
        </a:accent5>
        <a:accent6>
          <a:srgbClr val="BAB568"/>
        </a:accent6>
        <a:hlink>
          <a:srgbClr val="7DB991"/>
        </a:hlink>
        <a:folHlink>
          <a:srgbClr val="F09B3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king care of business design template 9">
        <a:dk1>
          <a:srgbClr val="5A6900"/>
        </a:dk1>
        <a:lt1>
          <a:srgbClr val="666699"/>
        </a:lt1>
        <a:dk2>
          <a:srgbClr val="FF6600"/>
        </a:dk2>
        <a:lt2>
          <a:srgbClr val="3E3E5C"/>
        </a:lt2>
        <a:accent1>
          <a:srgbClr val="EBEBAF"/>
        </a:accent1>
        <a:accent2>
          <a:srgbClr val="B4C3AF"/>
        </a:accent2>
        <a:accent3>
          <a:srgbClr val="B8B8CA"/>
        </a:accent3>
        <a:accent4>
          <a:srgbClr val="4C5900"/>
        </a:accent4>
        <a:accent5>
          <a:srgbClr val="F3F3D4"/>
        </a:accent5>
        <a:accent6>
          <a:srgbClr val="A3B09E"/>
        </a:accent6>
        <a:hlink>
          <a:srgbClr val="FF7300"/>
        </a:hlink>
        <a:folHlink>
          <a:srgbClr val="C8CD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10">
        <a:dk1>
          <a:srgbClr val="336699"/>
        </a:dk1>
        <a:lt1>
          <a:srgbClr val="919191"/>
        </a:lt1>
        <a:dk2>
          <a:srgbClr val="000000"/>
        </a:dk2>
        <a:lt2>
          <a:srgbClr val="8AABC4"/>
        </a:lt2>
        <a:accent1>
          <a:srgbClr val="E1EBEB"/>
        </a:accent1>
        <a:accent2>
          <a:srgbClr val="87A587"/>
        </a:accent2>
        <a:accent3>
          <a:srgbClr val="AAAAAA"/>
        </a:accent3>
        <a:accent4>
          <a:srgbClr val="7B7B7B"/>
        </a:accent4>
        <a:accent5>
          <a:srgbClr val="EEF3F3"/>
        </a:accent5>
        <a:accent6>
          <a:srgbClr val="7A957A"/>
        </a:accent6>
        <a:hlink>
          <a:srgbClr val="91AFFF"/>
        </a:hlink>
        <a:folHlink>
          <a:srgbClr val="F0B61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lans design template">
  <a:themeElements>
    <a:clrScheme name="Plans design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lans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lan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lowing puzzle pieces design template">
  <a:themeElements>
    <a:clrScheme name="Glowing puzzle pieces design template 1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D59F07"/>
      </a:hlink>
      <a:folHlink>
        <a:srgbClr val="94B26C"/>
      </a:folHlink>
    </a:clrScheme>
    <a:fontScheme name="Glowing puzzle piece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wing puzzle pieces design templat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amwork puzzle design template">
  <a:themeElements>
    <a:clrScheme name="Teamwork puzzle design template 1">
      <a:dk1>
        <a:srgbClr val="003366"/>
      </a:dk1>
      <a:lt1>
        <a:srgbClr val="0099CC"/>
      </a:lt1>
      <a:dk2>
        <a:srgbClr val="003366"/>
      </a:dk2>
      <a:lt2>
        <a:srgbClr val="003366"/>
      </a:lt2>
      <a:accent1>
        <a:srgbClr val="DAE7EE"/>
      </a:accent1>
      <a:accent2>
        <a:srgbClr val="9ED2F6"/>
      </a:accent2>
      <a:accent3>
        <a:srgbClr val="AACAE2"/>
      </a:accent3>
      <a:accent4>
        <a:srgbClr val="002A56"/>
      </a:accent4>
      <a:accent5>
        <a:srgbClr val="EAF1F5"/>
      </a:accent5>
      <a:accent6>
        <a:srgbClr val="8FBEDF"/>
      </a:accent6>
      <a:hlink>
        <a:srgbClr val="D1B681"/>
      </a:hlink>
      <a:folHlink>
        <a:srgbClr val="B2C45A"/>
      </a:folHlink>
    </a:clrScheme>
    <a:fontScheme name="Teamwork puzzle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amwork puzzle design template 1">
        <a:dk1>
          <a:srgbClr val="003366"/>
        </a:dk1>
        <a:lt1>
          <a:srgbClr val="0099CC"/>
        </a:lt1>
        <a:dk2>
          <a:srgbClr val="003366"/>
        </a:dk2>
        <a:lt2>
          <a:srgbClr val="003366"/>
        </a:lt2>
        <a:accent1>
          <a:srgbClr val="DAE7EE"/>
        </a:accent1>
        <a:accent2>
          <a:srgbClr val="9ED2F6"/>
        </a:accent2>
        <a:accent3>
          <a:srgbClr val="AACAE2"/>
        </a:accent3>
        <a:accent4>
          <a:srgbClr val="002A56"/>
        </a:accent4>
        <a:accent5>
          <a:srgbClr val="EAF1F5"/>
        </a:accent5>
        <a:accent6>
          <a:srgbClr val="8FBEDF"/>
        </a:accent6>
        <a:hlink>
          <a:srgbClr val="D1B681"/>
        </a:hlink>
        <a:folHlink>
          <a:srgbClr val="B2C4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Presentation71</Template>
  <TotalTime>3476</TotalTime>
  <Words>1650</Words>
  <Application>Microsoft Office PowerPoint</Application>
  <PresentationFormat>On-screen Show (4:3)</PresentationFormat>
  <Paragraphs>282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Taking care of business design template</vt:lpstr>
      <vt:lpstr>Plans design template</vt:lpstr>
      <vt:lpstr>Glowing puzzle pieces design template</vt:lpstr>
      <vt:lpstr>Teamwork puzzle design template</vt:lpstr>
      <vt:lpstr>Calcul Reconfigurabil</vt:lpstr>
      <vt:lpstr>Ce #@$% curs este ăsta ?</vt:lpstr>
      <vt:lpstr>Unde se mai predă?</vt:lpstr>
      <vt:lpstr>0. Bibliografie</vt:lpstr>
      <vt:lpstr>I. Ce este Calculul Reconfigurabil?</vt:lpstr>
      <vt:lpstr>I. O definiţie</vt:lpstr>
      <vt:lpstr>I. Caracteristici ale CR</vt:lpstr>
      <vt:lpstr>I. Arhitectura Von Neumann</vt:lpstr>
      <vt:lpstr>I. Sisteme cu procesor (temporale)</vt:lpstr>
      <vt:lpstr>I. Sisteme reconfigurabile (spaţiale)</vt:lpstr>
      <vt:lpstr>I. Exemplu: bubblesort (temporal)</vt:lpstr>
      <vt:lpstr>I. Exemplu: bubblesort (spaţial)</vt:lpstr>
      <vt:lpstr>I. Performanţe</vt:lpstr>
      <vt:lpstr>I. Explicaţii</vt:lpstr>
      <vt:lpstr>I. Instruction-Level Parallelism</vt:lpstr>
      <vt:lpstr>I. Locul între sistemele de calcul</vt:lpstr>
      <vt:lpstr>I. Domenii de utilizare</vt:lpstr>
      <vt:lpstr>I. Domenii de utilizare</vt:lpstr>
      <vt:lpstr>I. Domenii de utilizare</vt:lpstr>
      <vt:lpstr>I. Domenii de utilizare</vt:lpstr>
      <vt:lpstr>I. Locul între sistemele de calcul</vt:lpstr>
      <vt:lpstr>I. PLD</vt:lpstr>
      <vt:lpstr>I. CPLD</vt:lpstr>
      <vt:lpstr>I. FPGA</vt:lpstr>
      <vt:lpstr>I. Ce este un LUT?</vt:lpstr>
      <vt:lpstr>I. Ce este un Element Logic?</vt:lpstr>
      <vt:lpstr>I. Ce este un Element Logic?</vt:lpstr>
      <vt:lpstr>I. “FPGA Fabric”?</vt:lpstr>
      <vt:lpstr>I. Cât de “mare” este un FPGA?</vt:lpstr>
      <vt:lpstr>I. Tipuri de FPGA</vt:lpstr>
      <vt:lpstr>I. FPGA vs custom VLSI (ASIC)</vt:lpstr>
      <vt:lpstr>I. Design bazat pe FPGA</vt:lpstr>
      <vt:lpstr>Vă mulţumesc! </vt:lpstr>
    </vt:vector>
  </TitlesOfParts>
  <Company>Tibi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 1</dc:title>
  <dc:subject>Calcul reconfigurabil</dc:subject>
  <dc:creator>Lucian Prodan</dc:creator>
  <cp:lastModifiedBy>LuChan</cp:lastModifiedBy>
  <cp:revision>233</cp:revision>
  <dcterms:created xsi:type="dcterms:W3CDTF">2003-08-01T10:28:50Z</dcterms:created>
  <dcterms:modified xsi:type="dcterms:W3CDTF">2013-03-28T16:55:04Z</dcterms:modified>
</cp:coreProperties>
</file>